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56" r:id="rId2"/>
    <p:sldId id="472" r:id="rId3"/>
    <p:sldId id="475" r:id="rId4"/>
    <p:sldId id="558" r:id="rId5"/>
    <p:sldId id="559" r:id="rId6"/>
    <p:sldId id="546" r:id="rId7"/>
    <p:sldId id="549" r:id="rId8"/>
    <p:sldId id="550" r:id="rId9"/>
    <p:sldId id="551" r:id="rId10"/>
    <p:sldId id="552" r:id="rId11"/>
    <p:sldId id="553" r:id="rId12"/>
    <p:sldId id="561" r:id="rId13"/>
    <p:sldId id="562" r:id="rId14"/>
    <p:sldId id="560" r:id="rId15"/>
    <p:sldId id="556" r:id="rId16"/>
    <p:sldId id="547" r:id="rId17"/>
    <p:sldId id="495" r:id="rId18"/>
    <p:sldId id="496" r:id="rId19"/>
    <p:sldId id="273"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Roboto Slab" panose="020B0604020202020204" charset="0"/>
      <p:regular r:id="rId26"/>
      <p:bold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5F5"/>
    <a:srgbClr val="000000"/>
    <a:srgbClr val="595959"/>
    <a:srgbClr val="990099"/>
    <a:srgbClr val="CC3399"/>
    <a:srgbClr val="5324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18" autoAdjust="0"/>
  </p:normalViewPr>
  <p:slideViewPr>
    <p:cSldViewPr snapToGrid="0">
      <p:cViewPr varScale="1">
        <p:scale>
          <a:sx n="72" d="100"/>
          <a:sy n="72" d="100"/>
        </p:scale>
        <p:origin x="660" y="66"/>
      </p:cViewPr>
      <p:guideLst>
        <p:guide orient="horz" pos="2160"/>
        <p:guide pos="3840"/>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pPr/>
              <a:t>11-09-2022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pPr/>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317672-D273-40A8-9069-31B0837D5743}" type="datetimeFigureOut">
              <a:rPr lang="en-US" smtClean="0"/>
              <a:pPr/>
              <a:t>9/11/2022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317672-D273-40A8-9069-31B0837D5743}" type="datetimeFigureOut">
              <a:rPr lang="en-US" smtClean="0"/>
              <a:pPr/>
              <a:t>9/11/2022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9317672-D273-40A8-9069-31B0837D5743}" type="datetimeFigureOut">
              <a:rPr lang="en-US" smtClean="0"/>
              <a:pPr/>
              <a:t>9/11/2022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9317672-D273-40A8-9069-31B0837D5743}" type="datetimeFigureOut">
              <a:rPr lang="en-US" smtClean="0"/>
              <a:pPr/>
              <a:t>9/11/2022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t>9/11/2022</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168371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9" name="Title 2"/>
          <p:cNvSpPr txBox="1">
            <a:spLocks/>
          </p:cNvSpPr>
          <p:nvPr userDrawn="1"/>
        </p:nvSpPr>
        <p:spPr>
          <a:xfrm>
            <a:off x="7956645" y="6476902"/>
            <a:ext cx="3980880" cy="43569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IN" sz="1200" b="0" dirty="0">
                <a:solidFill>
                  <a:srgbClr val="595959"/>
                </a:solidFill>
              </a:rPr>
              <a:t>REVA Academy for Corporate Excellence (RACE)</a:t>
            </a:r>
          </a:p>
        </p:txBody>
      </p:sp>
    </p:spTree>
    <p:extLst>
      <p:ext uri="{BB962C8B-B14F-4D97-AF65-F5344CB8AC3E}">
        <p14:creationId xmlns:p14="http://schemas.microsoft.com/office/powerpoint/2010/main" val="1783210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9317672-D273-40A8-9069-31B0837D5743}" type="datetimeFigureOut">
              <a:rPr lang="en-US" smtClean="0"/>
              <a:pPr/>
              <a:t>9/11/2022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9317672-D273-40A8-9069-31B0837D5743}" type="datetimeFigureOut">
              <a:rPr lang="en-US" smtClean="0"/>
              <a:pPr/>
              <a:t>9/11/2022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9317672-D273-40A8-9069-31B0837D5743}" type="datetimeFigureOut">
              <a:rPr lang="en-US" smtClean="0"/>
              <a:pPr/>
              <a:t>9/11/2022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9317672-D273-40A8-9069-31B0837D5743}" type="datetimeFigureOut">
              <a:rPr lang="en-US" smtClean="0"/>
              <a:pPr/>
              <a:t>9/11/2022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317672-D273-40A8-9069-31B0837D5743}" type="datetimeFigureOut">
              <a:rPr lang="en-US" smtClean="0"/>
              <a:pPr/>
              <a:t>9/11/2022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317672-D273-40A8-9069-31B0837D5743}" type="datetimeFigureOut">
              <a:rPr lang="en-US" smtClean="0"/>
              <a:pPr/>
              <a:t>9/11/2022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pPr/>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5" r:id="rId14"/>
    <p:sldLayoutId id="2147483686"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6611" y="1754587"/>
            <a:ext cx="6248255" cy="1998307"/>
          </a:xfrm>
        </p:spPr>
        <p:txBody>
          <a:bodyPr anchor="ctr">
            <a:noAutofit/>
          </a:bodyPr>
          <a:lstStyle/>
          <a:p>
            <a:r>
              <a:rPr lang="en-US" sz="2800" b="1" dirty="0">
                <a:solidFill>
                  <a:schemeClr val="accent2"/>
                </a:solidFill>
                <a:cs typeface="Arial" panose="020B0604020202020204" pitchFamily="34" charset="0"/>
              </a:rPr>
              <a:t>Topic: Directional Analytics for </a:t>
            </a:r>
            <a:br>
              <a:rPr lang="en-US" sz="2800" b="1" dirty="0">
                <a:solidFill>
                  <a:schemeClr val="accent2"/>
                </a:solidFill>
                <a:cs typeface="Arial" panose="020B0604020202020204" pitchFamily="34" charset="0"/>
              </a:rPr>
            </a:br>
            <a:r>
              <a:rPr lang="en-US" sz="2800" b="1" dirty="0">
                <a:solidFill>
                  <a:schemeClr val="accent2"/>
                </a:solidFill>
                <a:cs typeface="Arial" panose="020B0604020202020204" pitchFamily="34" charset="0"/>
              </a:rPr>
              <a:t>Day Trading in Stock Market</a:t>
            </a:r>
            <a:br>
              <a:rPr lang="en-US" sz="2800" b="1" dirty="0"/>
            </a:br>
            <a:endParaRPr lang="en-US" sz="2800" b="1" dirty="0">
              <a:solidFill>
                <a:schemeClr val="accent2"/>
              </a:solidFill>
              <a:cs typeface="Arial" panose="020B0604020202020204" pitchFamily="34" charset="0"/>
            </a:endParaRPr>
          </a:p>
        </p:txBody>
      </p:sp>
      <p:sp>
        <p:nvSpPr>
          <p:cNvPr id="3" name="Subtitle 2"/>
          <p:cNvSpPr>
            <a:spLocks noGrp="1"/>
          </p:cNvSpPr>
          <p:nvPr>
            <p:ph type="subTitle" idx="1"/>
          </p:nvPr>
        </p:nvSpPr>
        <p:spPr>
          <a:xfrm>
            <a:off x="5754994" y="3752894"/>
            <a:ext cx="5905500" cy="1252860"/>
          </a:xfrm>
        </p:spPr>
        <p:txBody>
          <a:bodyPr>
            <a:noAutofit/>
          </a:bodyPr>
          <a:lstStyle/>
          <a:p>
            <a:r>
              <a:rPr lang="en-US" sz="2000" b="1" dirty="0">
                <a:solidFill>
                  <a:schemeClr val="bg1"/>
                </a:solidFill>
                <a:latin typeface="+mj-lt"/>
                <a:cs typeface="Arial" panose="020B0604020202020204" pitchFamily="34" charset="0"/>
              </a:rPr>
              <a:t>Name of the Presenter(s)</a:t>
            </a:r>
          </a:p>
          <a:p>
            <a:r>
              <a:rPr lang="en-US" sz="2000"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Batch:MBA06</a:t>
            </a:r>
          </a:p>
          <a:p>
            <a:pPr algn="l"/>
            <a:r>
              <a:rPr lang="en-IN" sz="2000" b="1" dirty="0">
                <a:solidFill>
                  <a:schemeClr val="bg2"/>
                </a:solidFill>
              </a:rPr>
              <a:t>Trimester: FIFTH TRIMESTER</a:t>
            </a:r>
            <a:endParaRPr lang="en-US" sz="2000" dirty="0">
              <a:solidFill>
                <a:schemeClr val="bg2"/>
              </a:solidFill>
            </a:endParaRPr>
          </a:p>
          <a:p>
            <a:pPr algn="l"/>
            <a:r>
              <a:rPr lang="en-IN" sz="2000" b="1" dirty="0">
                <a:solidFill>
                  <a:schemeClr val="bg2"/>
                </a:solidFill>
              </a:rPr>
              <a:t>SRN: </a:t>
            </a:r>
            <a:r>
              <a:rPr lang="en-US" sz="2000" b="1" dirty="0">
                <a:solidFill>
                  <a:schemeClr val="bg2"/>
                </a:solidFill>
              </a:rPr>
              <a:t>R19MBA53</a:t>
            </a:r>
            <a:endParaRPr lang="en-US" sz="2000" dirty="0">
              <a:solidFill>
                <a:schemeClr val="bg2"/>
              </a:solidFill>
            </a:endParaRPr>
          </a:p>
          <a:p>
            <a:pPr algn="r"/>
            <a:r>
              <a:rPr lang="en-US" sz="2000" dirty="0"/>
              <a:t>  </a:t>
            </a:r>
            <a:endParaRPr lang="en-US" sz="2000"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00000"/>
              </a:lnSpc>
            </a:pPr>
            <a:r>
              <a:rPr lang="en-IN" sz="1600" dirty="0">
                <a:solidFill>
                  <a:schemeClr val="bg1"/>
                </a:solidFill>
                <a:ea typeface="Calibri" panose="020F0502020204030204" pitchFamily="34" charset="0"/>
                <a:cs typeface="Arial" panose="020B0604020202020204" pitchFamily="34" charset="0"/>
              </a:rPr>
              <a:t>www.race.reva.edu.in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IN" sz="1400" b="1" dirty="0">
                <a:solidFill>
                  <a:srgbClr val="595959"/>
                </a:solidFill>
              </a:rPr>
              <a:t>REVA Academy for Corporate Excellence (RACE)</a:t>
            </a:r>
          </a:p>
        </p:txBody>
      </p:sp>
      <p:sp>
        <p:nvSpPr>
          <p:cNvPr id="9" name="Title 2"/>
          <p:cNvSpPr txBox="1">
            <a:spLocks/>
          </p:cNvSpPr>
          <p:nvPr/>
        </p:nvSpPr>
        <p:spPr>
          <a:xfrm>
            <a:off x="516611" y="2995224"/>
            <a:ext cx="4127234"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400" dirty="0">
                <a:solidFill>
                  <a:srgbClr val="595959"/>
                </a:solidFill>
              </a:rPr>
              <a:t>Date:11/9/2022</a:t>
            </a:r>
          </a:p>
        </p:txBody>
      </p:sp>
    </p:spTree>
    <p:extLst>
      <p:ext uri="{BB962C8B-B14F-4D97-AF65-F5344CB8AC3E}">
        <p14:creationId xmlns:p14="http://schemas.microsoft.com/office/powerpoint/2010/main" val="1697186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id="{F6E44C7F-3AB2-4B87-A1B2-CCD775CE448F}"/>
              </a:ext>
            </a:extLst>
          </p:cNvPr>
          <p:cNvSpPr txBox="1"/>
          <p:nvPr/>
        </p:nvSpPr>
        <p:spPr>
          <a:xfrm>
            <a:off x="278296" y="1399875"/>
            <a:ext cx="11767930" cy="2585323"/>
          </a:xfrm>
          <a:prstGeom prst="rect">
            <a:avLst/>
          </a:prstGeom>
          <a:solidFill>
            <a:schemeClr val="accent1">
              <a:lumMod val="20000"/>
              <a:lumOff val="80000"/>
            </a:schemeClr>
          </a:solidFill>
        </p:spPr>
        <p:txBody>
          <a:bodyPr wrap="square">
            <a:spAutoFit/>
          </a:bodyPr>
          <a:lstStyle/>
          <a:p>
            <a:r>
              <a:rPr lang="en-US" dirty="0"/>
              <a:t>Similarly, all technical indicators can be utilized in Technical Analysis to build another sets of classification Models. All different types of technical indicators namely momentum indicators, trend indicators, volatility indicators, volume indicators can be utilized as feature variables based on the input dataset and different classification models can be built to determine their prediction accuracy. Generally Open price, High price, low price, close price and volume for the stock under consideration will be utilized to derive feature variables from technical indicators. These derived feature variables will then be used as the feature variables to predict the direction of the close price.</a:t>
            </a:r>
          </a:p>
          <a:p>
            <a:endParaRPr lang="en-US" dirty="0"/>
          </a:p>
          <a:p>
            <a:r>
              <a:rPr lang="en-US" dirty="0"/>
              <a:t>four different Classification models based on four different types of technical indicators are being built.</a:t>
            </a:r>
          </a:p>
        </p:txBody>
      </p:sp>
    </p:spTree>
    <p:extLst>
      <p:ext uri="{BB962C8B-B14F-4D97-AF65-F5344CB8AC3E}">
        <p14:creationId xmlns:p14="http://schemas.microsoft.com/office/powerpoint/2010/main" val="42333801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cxnSp>
        <p:nvCxnSpPr>
          <p:cNvPr id="7" name="Straight Connector 6">
            <a:extLst>
              <a:ext uri="{FF2B5EF4-FFF2-40B4-BE49-F238E27FC236}">
                <a16:creationId xmlns:a16="http://schemas.microsoft.com/office/drawing/2014/main" id="{3930E1B9-045C-4050-B8D1-282C26806D23}"/>
              </a:ext>
            </a:extLst>
          </p:cNvPr>
          <p:cNvCxnSpPr/>
          <p:nvPr/>
        </p:nvCxnSpPr>
        <p:spPr>
          <a:xfrm>
            <a:off x="4359965" y="1049867"/>
            <a:ext cx="0" cy="5483455"/>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3C6C86B2-C891-473F-870E-1C7497521C89}"/>
              </a:ext>
            </a:extLst>
          </p:cNvPr>
          <p:cNvSpPr txBox="1"/>
          <p:nvPr/>
        </p:nvSpPr>
        <p:spPr>
          <a:xfrm>
            <a:off x="463826" y="1749287"/>
            <a:ext cx="3472067" cy="927652"/>
          </a:xfrm>
          <a:prstGeom prst="rect">
            <a:avLst/>
          </a:prstGeom>
          <a:noFill/>
        </p:spPr>
        <p:txBody>
          <a:bodyPr wrap="square" rtlCol="0">
            <a:spAutoFit/>
          </a:bodyPr>
          <a:lstStyle/>
          <a:p>
            <a:endParaRPr lang="en-US" dirty="0"/>
          </a:p>
        </p:txBody>
      </p:sp>
      <p:sp>
        <p:nvSpPr>
          <p:cNvPr id="11" name="TextBox 10">
            <a:extLst>
              <a:ext uri="{FF2B5EF4-FFF2-40B4-BE49-F238E27FC236}">
                <a16:creationId xmlns:a16="http://schemas.microsoft.com/office/drawing/2014/main" id="{150825E2-0771-4C93-B37F-C6C701EA7522}"/>
              </a:ext>
            </a:extLst>
          </p:cNvPr>
          <p:cNvSpPr txBox="1"/>
          <p:nvPr/>
        </p:nvSpPr>
        <p:spPr>
          <a:xfrm>
            <a:off x="463817" y="1629283"/>
            <a:ext cx="3684073" cy="646331"/>
          </a:xfrm>
          <a:prstGeom prst="rect">
            <a:avLst/>
          </a:prstGeom>
          <a:solidFill>
            <a:schemeClr val="accent1">
              <a:lumMod val="40000"/>
              <a:lumOff val="60000"/>
            </a:schemeClr>
          </a:solidFill>
        </p:spPr>
        <p:txBody>
          <a:bodyPr wrap="square" rtlCol="0">
            <a:spAutoFit/>
          </a:bodyPr>
          <a:lstStyle/>
          <a:p>
            <a:r>
              <a:rPr lang="en-US" sz="3600" dirty="0">
                <a:highlight>
                  <a:srgbClr val="00FFFF"/>
                </a:highlight>
              </a:rPr>
              <a:t>MOMENTUM</a:t>
            </a:r>
          </a:p>
        </p:txBody>
      </p:sp>
      <p:sp>
        <p:nvSpPr>
          <p:cNvPr id="12" name="TextBox 11">
            <a:extLst>
              <a:ext uri="{FF2B5EF4-FFF2-40B4-BE49-F238E27FC236}">
                <a16:creationId xmlns:a16="http://schemas.microsoft.com/office/drawing/2014/main" id="{5331B292-8C5E-408F-AD00-93ADD02D4BDD}"/>
              </a:ext>
            </a:extLst>
          </p:cNvPr>
          <p:cNvSpPr txBox="1"/>
          <p:nvPr/>
        </p:nvSpPr>
        <p:spPr>
          <a:xfrm>
            <a:off x="463817" y="2968040"/>
            <a:ext cx="3684069" cy="646331"/>
          </a:xfrm>
          <a:prstGeom prst="rect">
            <a:avLst/>
          </a:prstGeom>
          <a:solidFill>
            <a:schemeClr val="accent1">
              <a:lumMod val="40000"/>
              <a:lumOff val="60000"/>
            </a:schemeClr>
          </a:solidFill>
        </p:spPr>
        <p:txBody>
          <a:bodyPr wrap="square" rtlCol="0">
            <a:spAutoFit/>
          </a:bodyPr>
          <a:lstStyle/>
          <a:p>
            <a:r>
              <a:rPr lang="en-US" sz="3600" dirty="0">
                <a:highlight>
                  <a:srgbClr val="00FFFF"/>
                </a:highlight>
              </a:rPr>
              <a:t>TREND</a:t>
            </a:r>
          </a:p>
        </p:txBody>
      </p:sp>
      <p:sp>
        <p:nvSpPr>
          <p:cNvPr id="13" name="TextBox 12">
            <a:extLst>
              <a:ext uri="{FF2B5EF4-FFF2-40B4-BE49-F238E27FC236}">
                <a16:creationId xmlns:a16="http://schemas.microsoft.com/office/drawing/2014/main" id="{A1B0DA38-CF1E-4A8A-A0E0-7AA22A6E9474}"/>
              </a:ext>
            </a:extLst>
          </p:cNvPr>
          <p:cNvSpPr txBox="1"/>
          <p:nvPr/>
        </p:nvSpPr>
        <p:spPr>
          <a:xfrm>
            <a:off x="463817" y="4260446"/>
            <a:ext cx="3684068" cy="646331"/>
          </a:xfrm>
          <a:prstGeom prst="rect">
            <a:avLst/>
          </a:prstGeom>
          <a:solidFill>
            <a:schemeClr val="accent1">
              <a:lumMod val="40000"/>
              <a:lumOff val="60000"/>
            </a:schemeClr>
          </a:solidFill>
        </p:spPr>
        <p:txBody>
          <a:bodyPr wrap="square" rtlCol="0">
            <a:spAutoFit/>
          </a:bodyPr>
          <a:lstStyle/>
          <a:p>
            <a:r>
              <a:rPr lang="en-US" sz="3600" dirty="0">
                <a:highlight>
                  <a:srgbClr val="00FFFF"/>
                </a:highlight>
              </a:rPr>
              <a:t>VOLATILITY</a:t>
            </a:r>
          </a:p>
        </p:txBody>
      </p:sp>
      <p:sp>
        <p:nvSpPr>
          <p:cNvPr id="14" name="TextBox 13">
            <a:extLst>
              <a:ext uri="{FF2B5EF4-FFF2-40B4-BE49-F238E27FC236}">
                <a16:creationId xmlns:a16="http://schemas.microsoft.com/office/drawing/2014/main" id="{55AEFA0D-0918-42C5-BF15-D5D9AA51D0DA}"/>
              </a:ext>
            </a:extLst>
          </p:cNvPr>
          <p:cNvSpPr txBox="1"/>
          <p:nvPr/>
        </p:nvSpPr>
        <p:spPr>
          <a:xfrm>
            <a:off x="463818" y="5552852"/>
            <a:ext cx="3684067" cy="646331"/>
          </a:xfrm>
          <a:prstGeom prst="rect">
            <a:avLst/>
          </a:prstGeom>
          <a:solidFill>
            <a:schemeClr val="accent1">
              <a:lumMod val="40000"/>
              <a:lumOff val="60000"/>
            </a:schemeClr>
          </a:solidFill>
        </p:spPr>
        <p:txBody>
          <a:bodyPr wrap="square" rtlCol="0">
            <a:spAutoFit/>
          </a:bodyPr>
          <a:lstStyle/>
          <a:p>
            <a:r>
              <a:rPr lang="en-US" sz="3600" dirty="0">
                <a:highlight>
                  <a:srgbClr val="00FFFF"/>
                </a:highlight>
              </a:rPr>
              <a:t>VOLUME</a:t>
            </a:r>
          </a:p>
        </p:txBody>
      </p:sp>
      <p:sp>
        <p:nvSpPr>
          <p:cNvPr id="16" name="TextBox 15">
            <a:extLst>
              <a:ext uri="{FF2B5EF4-FFF2-40B4-BE49-F238E27FC236}">
                <a16:creationId xmlns:a16="http://schemas.microsoft.com/office/drawing/2014/main" id="{E63FC836-70FF-4A9F-B374-D63CEAF1A9C9}"/>
              </a:ext>
            </a:extLst>
          </p:cNvPr>
          <p:cNvSpPr txBox="1"/>
          <p:nvPr/>
        </p:nvSpPr>
        <p:spPr>
          <a:xfrm>
            <a:off x="4424385" y="1177828"/>
            <a:ext cx="7344282" cy="1477328"/>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Roboto Slab"/>
                <a:ea typeface="+mn-ea"/>
                <a:cs typeface="+mn-cs"/>
              </a:rPr>
              <a:t>Awesome Oscillator Indicator, KAMA Indicator, Percentage Price Oscillator, Percentage Volume Oscillator, ROC Indicator, RSI Indicator, Stochastic Oscillator, TSI Indicator, Ultimate Oscillator, WilliamsR Indicator utilized as feature variables to determine the prediction accuracy </a:t>
            </a:r>
            <a:r>
              <a:rPr lang="en-US" dirty="0">
                <a:solidFill>
                  <a:prstClr val="black"/>
                </a:solidFill>
                <a:latin typeface="Roboto Slab"/>
              </a:rPr>
              <a:t>for the direction </a:t>
            </a:r>
            <a:r>
              <a:rPr kumimoji="0" lang="en-US" b="0" i="0" u="none" strike="noStrike" kern="1200" cap="none" spc="0" normalizeH="0" baseline="0" noProof="0" dirty="0">
                <a:ln>
                  <a:noFill/>
                </a:ln>
                <a:solidFill>
                  <a:prstClr val="black"/>
                </a:solidFill>
                <a:effectLst/>
                <a:uLnTx/>
                <a:uFillTx/>
                <a:latin typeface="Roboto Slab"/>
                <a:ea typeface="+mn-ea"/>
                <a:cs typeface="+mn-cs"/>
              </a:rPr>
              <a:t>of the closing price .</a:t>
            </a:r>
          </a:p>
        </p:txBody>
      </p:sp>
      <p:sp>
        <p:nvSpPr>
          <p:cNvPr id="18" name="TextBox 17">
            <a:extLst>
              <a:ext uri="{FF2B5EF4-FFF2-40B4-BE49-F238E27FC236}">
                <a16:creationId xmlns:a16="http://schemas.microsoft.com/office/drawing/2014/main" id="{753AF45C-8E65-4D58-9CD5-7981A61D1DDD}"/>
              </a:ext>
            </a:extLst>
          </p:cNvPr>
          <p:cNvSpPr txBox="1"/>
          <p:nvPr/>
        </p:nvSpPr>
        <p:spPr>
          <a:xfrm>
            <a:off x="4424383" y="2726879"/>
            <a:ext cx="7344281" cy="1200329"/>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Roboto Slab"/>
                <a:ea typeface="+mn-ea"/>
                <a:cs typeface="+mn-cs"/>
              </a:rPr>
              <a:t>ADX Indicator, Aroon Indicator, CCI Indicator, Ichimoku Indicator, KST Indicator, MACD, PSAR Indicator, EMA Indicator, WMA Indicator, Vortex Indicator utilized as feature variables to determine prediction accuracy </a:t>
            </a:r>
            <a:r>
              <a:rPr lang="en-US" dirty="0">
                <a:solidFill>
                  <a:prstClr val="black"/>
                </a:solidFill>
                <a:latin typeface="Roboto Slab"/>
              </a:rPr>
              <a:t>for direction </a:t>
            </a:r>
            <a:r>
              <a:rPr kumimoji="0" lang="en-US" b="0" i="0" u="none" strike="noStrike" kern="1200" cap="none" spc="0" normalizeH="0" baseline="0" noProof="0" dirty="0">
                <a:ln>
                  <a:noFill/>
                </a:ln>
                <a:solidFill>
                  <a:prstClr val="black"/>
                </a:solidFill>
                <a:effectLst/>
                <a:uLnTx/>
                <a:uFillTx/>
                <a:latin typeface="Roboto Slab"/>
                <a:ea typeface="+mn-ea"/>
                <a:cs typeface="+mn-cs"/>
              </a:rPr>
              <a:t>of the closing price .</a:t>
            </a:r>
          </a:p>
        </p:txBody>
      </p:sp>
      <p:sp>
        <p:nvSpPr>
          <p:cNvPr id="20" name="TextBox 19">
            <a:extLst>
              <a:ext uri="{FF2B5EF4-FFF2-40B4-BE49-F238E27FC236}">
                <a16:creationId xmlns:a16="http://schemas.microsoft.com/office/drawing/2014/main" id="{A7D77F99-72F0-435B-AE91-60A724365860}"/>
              </a:ext>
            </a:extLst>
          </p:cNvPr>
          <p:cNvSpPr txBox="1"/>
          <p:nvPr/>
        </p:nvSpPr>
        <p:spPr>
          <a:xfrm>
            <a:off x="4424385" y="4040841"/>
            <a:ext cx="7344279" cy="923330"/>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Roboto Slab"/>
                <a:ea typeface="+mn-ea"/>
                <a:cs typeface="+mn-cs"/>
              </a:rPr>
              <a:t>Average True Range, Bollinger Bands, Donchian Channel, Keltner Channel, Ulcer Index used utilized as feature variables to determine prediction accuracy </a:t>
            </a:r>
            <a:r>
              <a:rPr lang="en-US" dirty="0">
                <a:solidFill>
                  <a:prstClr val="black"/>
                </a:solidFill>
                <a:latin typeface="Roboto Slab"/>
              </a:rPr>
              <a:t>for direction </a:t>
            </a:r>
            <a:r>
              <a:rPr kumimoji="0" lang="en-US" b="0" i="0" u="none" strike="noStrike" kern="1200" cap="none" spc="0" normalizeH="0" baseline="0" noProof="0" dirty="0">
                <a:ln>
                  <a:noFill/>
                </a:ln>
                <a:solidFill>
                  <a:prstClr val="black"/>
                </a:solidFill>
                <a:effectLst/>
                <a:uLnTx/>
                <a:uFillTx/>
                <a:latin typeface="Roboto Slab"/>
                <a:ea typeface="+mn-ea"/>
                <a:cs typeface="+mn-cs"/>
              </a:rPr>
              <a:t>of the closing price .</a:t>
            </a:r>
          </a:p>
        </p:txBody>
      </p:sp>
      <p:sp>
        <p:nvSpPr>
          <p:cNvPr id="22" name="TextBox 21">
            <a:extLst>
              <a:ext uri="{FF2B5EF4-FFF2-40B4-BE49-F238E27FC236}">
                <a16:creationId xmlns:a16="http://schemas.microsoft.com/office/drawing/2014/main" id="{FE107AEB-25B6-4D76-9439-726C8BD6079B}"/>
              </a:ext>
            </a:extLst>
          </p:cNvPr>
          <p:cNvSpPr txBox="1"/>
          <p:nvPr/>
        </p:nvSpPr>
        <p:spPr>
          <a:xfrm>
            <a:off x="4424383" y="5077805"/>
            <a:ext cx="7303797" cy="1400383"/>
          </a:xfrm>
          <a:prstGeom prst="rect">
            <a:avLst/>
          </a:prstGeom>
          <a:solidFill>
            <a:schemeClr val="accent1">
              <a:lumMod val="40000"/>
              <a:lumOff val="60000"/>
            </a:schemeClr>
          </a:solidFill>
        </p:spPr>
        <p:txBody>
          <a:bodyPr wrap="square">
            <a:spAutoFit/>
          </a:bodyPr>
          <a:lstStyle/>
          <a:p>
            <a:r>
              <a:rPr kumimoji="0" lang="en-US" sz="1700" b="0" i="0" u="none" strike="noStrike" kern="1200" cap="none" spc="0" normalizeH="0" baseline="0" noProof="0" dirty="0">
                <a:ln>
                  <a:noFill/>
                </a:ln>
                <a:solidFill>
                  <a:prstClr val="black"/>
                </a:solidFill>
                <a:effectLst/>
                <a:uLnTx/>
                <a:uFillTx/>
                <a:latin typeface="Roboto Slab"/>
                <a:ea typeface="+mn-ea"/>
                <a:cs typeface="+mn-cs"/>
              </a:rPr>
              <a:t>AccDistIndex Indicator, ChaikinMoneyFlow Indicator, EaseOfMovement Indicator, ForceIndex Indicator, MFI Indicator, OnBalanceVolume Indicator, VolumePriceTrend Indicator, VolumeWeightedAveragePrice, NegativeVolumeIndex Indicator, DailyLogReturn Indicator are utilized.</a:t>
            </a:r>
            <a:endParaRPr lang="en-US" dirty="0"/>
          </a:p>
        </p:txBody>
      </p:sp>
    </p:spTree>
    <p:extLst>
      <p:ext uri="{BB962C8B-B14F-4D97-AF65-F5344CB8AC3E}">
        <p14:creationId xmlns:p14="http://schemas.microsoft.com/office/powerpoint/2010/main" val="2268398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cxnSp>
        <p:nvCxnSpPr>
          <p:cNvPr id="7" name="Straight Connector 6">
            <a:extLst>
              <a:ext uri="{FF2B5EF4-FFF2-40B4-BE49-F238E27FC236}">
                <a16:creationId xmlns:a16="http://schemas.microsoft.com/office/drawing/2014/main" id="{3930E1B9-045C-4050-B8D1-282C26806D23}"/>
              </a:ext>
            </a:extLst>
          </p:cNvPr>
          <p:cNvCxnSpPr/>
          <p:nvPr/>
        </p:nvCxnSpPr>
        <p:spPr>
          <a:xfrm>
            <a:off x="4359965" y="1049867"/>
            <a:ext cx="0" cy="5483455"/>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3C6C86B2-C891-473F-870E-1C7497521C89}"/>
              </a:ext>
            </a:extLst>
          </p:cNvPr>
          <p:cNvSpPr txBox="1"/>
          <p:nvPr/>
        </p:nvSpPr>
        <p:spPr>
          <a:xfrm>
            <a:off x="463826" y="1749287"/>
            <a:ext cx="3472067" cy="9276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
        <p:nvSpPr>
          <p:cNvPr id="15" name="TextBox 14">
            <a:extLst>
              <a:ext uri="{FF2B5EF4-FFF2-40B4-BE49-F238E27FC236}">
                <a16:creationId xmlns:a16="http://schemas.microsoft.com/office/drawing/2014/main" id="{50976C35-611E-491F-88D8-A3F447DE15BA}"/>
              </a:ext>
            </a:extLst>
          </p:cNvPr>
          <p:cNvSpPr txBox="1"/>
          <p:nvPr/>
        </p:nvSpPr>
        <p:spPr>
          <a:xfrm>
            <a:off x="463826" y="1860691"/>
            <a:ext cx="3326296" cy="789255"/>
          </a:xfrm>
          <a:prstGeom prst="rect">
            <a:avLst/>
          </a:prstGeom>
          <a:noFill/>
        </p:spPr>
        <p:txBody>
          <a:bodyPr wrap="square">
            <a:spAutoFit/>
          </a:bodyPr>
          <a:lstStyle/>
          <a:p>
            <a:pPr marL="0" marR="0">
              <a:lnSpc>
                <a:spcPct val="150000"/>
              </a:lnSpc>
              <a:spcBef>
                <a:spcPts val="200"/>
              </a:spcBef>
              <a:spcAft>
                <a:spcPts val="0"/>
              </a:spcAft>
            </a:pPr>
            <a:r>
              <a:rPr lang="en-IN" sz="1600" b="1" dirty="0">
                <a:solidFill>
                  <a:srgbClr val="1F3763"/>
                </a:solidFill>
                <a:effectLst/>
                <a:highlight>
                  <a:srgbClr val="00FFFF"/>
                </a:highlight>
                <a:ea typeface="Times New Roman" panose="02020603050405020304" pitchFamily="18" charset="0"/>
                <a:cs typeface="Times New Roman" panose="02020603050405020304" pitchFamily="18" charset="0"/>
              </a:rPr>
              <a:t>Go Short Direction Prediction using Technical Indicators</a:t>
            </a:r>
            <a:endParaRPr lang="en-US" sz="1600" b="1" dirty="0">
              <a:solidFill>
                <a:srgbClr val="1F3763"/>
              </a:solidFill>
              <a:effectLst/>
              <a:highlight>
                <a:srgbClr val="00FFFF"/>
              </a:highlight>
              <a:ea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57E463DB-7FFA-43DC-845E-590925A24259}"/>
              </a:ext>
            </a:extLst>
          </p:cNvPr>
          <p:cNvSpPr txBox="1"/>
          <p:nvPr/>
        </p:nvSpPr>
        <p:spPr>
          <a:xfrm>
            <a:off x="4842930" y="1413442"/>
            <a:ext cx="6096000" cy="2535566"/>
          </a:xfrm>
          <a:prstGeom prst="rect">
            <a:avLst/>
          </a:prstGeom>
          <a:solidFill>
            <a:schemeClr val="accent1">
              <a:lumMod val="40000"/>
              <a:lumOff val="60000"/>
            </a:schemeClr>
          </a:solidFill>
        </p:spPr>
        <p:txBody>
          <a:bodyPr wrap="square">
            <a:spAutoFit/>
          </a:bodyPr>
          <a:lstStyle/>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if the percentage change of the closing price is less than -0.5%, the direction of the closing price is treated as Negative and suitable for Short Trading in stock market. </a:t>
            </a:r>
          </a:p>
          <a:p>
            <a:pPr marL="0" marR="0">
              <a:lnSpc>
                <a:spcPct val="150000"/>
              </a:lnSpc>
              <a:spcBef>
                <a:spcPts val="0"/>
              </a:spcBef>
              <a:spcAft>
                <a:spcPts val="0"/>
              </a:spcAft>
            </a:pPr>
            <a:endParaRPr lang="en-IN" dirty="0">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Otherwise, the direction of the close price is treated as non-negative and not suitable for Short Trading in stock market.</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464442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cxnSp>
        <p:nvCxnSpPr>
          <p:cNvPr id="7" name="Straight Connector 6">
            <a:extLst>
              <a:ext uri="{FF2B5EF4-FFF2-40B4-BE49-F238E27FC236}">
                <a16:creationId xmlns:a16="http://schemas.microsoft.com/office/drawing/2014/main" id="{3930E1B9-045C-4050-B8D1-282C26806D23}"/>
              </a:ext>
            </a:extLst>
          </p:cNvPr>
          <p:cNvCxnSpPr/>
          <p:nvPr/>
        </p:nvCxnSpPr>
        <p:spPr>
          <a:xfrm>
            <a:off x="4359965" y="1049867"/>
            <a:ext cx="0" cy="5483455"/>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3C6C86B2-C891-473F-870E-1C7497521C89}"/>
              </a:ext>
            </a:extLst>
          </p:cNvPr>
          <p:cNvSpPr txBox="1"/>
          <p:nvPr/>
        </p:nvSpPr>
        <p:spPr>
          <a:xfrm>
            <a:off x="463826" y="1749287"/>
            <a:ext cx="3472067" cy="9276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
        <p:nvSpPr>
          <p:cNvPr id="15" name="TextBox 14">
            <a:extLst>
              <a:ext uri="{FF2B5EF4-FFF2-40B4-BE49-F238E27FC236}">
                <a16:creationId xmlns:a16="http://schemas.microsoft.com/office/drawing/2014/main" id="{50976C35-611E-491F-88D8-A3F447DE15BA}"/>
              </a:ext>
            </a:extLst>
          </p:cNvPr>
          <p:cNvSpPr txBox="1"/>
          <p:nvPr/>
        </p:nvSpPr>
        <p:spPr>
          <a:xfrm>
            <a:off x="463826" y="1860691"/>
            <a:ext cx="3326296" cy="789255"/>
          </a:xfrm>
          <a:prstGeom prst="rect">
            <a:avLst/>
          </a:prstGeom>
          <a:noFill/>
        </p:spPr>
        <p:txBody>
          <a:bodyPr wrap="square">
            <a:spAutoFit/>
          </a:bodyPr>
          <a:lstStyle/>
          <a:p>
            <a:pPr marL="0" marR="0">
              <a:lnSpc>
                <a:spcPct val="150000"/>
              </a:lnSpc>
              <a:spcBef>
                <a:spcPts val="200"/>
              </a:spcBef>
              <a:spcAft>
                <a:spcPts val="0"/>
              </a:spcAft>
            </a:pPr>
            <a:r>
              <a:rPr lang="en-IN" sz="1600" b="1" dirty="0">
                <a:solidFill>
                  <a:srgbClr val="1F3763"/>
                </a:solidFill>
                <a:effectLst/>
                <a:highlight>
                  <a:srgbClr val="00FFFF"/>
                </a:highlight>
                <a:ea typeface="Times New Roman" panose="02020603050405020304" pitchFamily="18" charset="0"/>
                <a:cs typeface="Times New Roman" panose="02020603050405020304" pitchFamily="18" charset="0"/>
              </a:rPr>
              <a:t>Go </a:t>
            </a:r>
            <a:r>
              <a:rPr lang="en-IN" sz="1600" b="1" dirty="0">
                <a:solidFill>
                  <a:srgbClr val="1F3763"/>
                </a:solidFill>
                <a:highlight>
                  <a:srgbClr val="00FFFF"/>
                </a:highlight>
                <a:ea typeface="Times New Roman" panose="02020603050405020304" pitchFamily="18" charset="0"/>
                <a:cs typeface="Times New Roman" panose="02020603050405020304" pitchFamily="18" charset="0"/>
              </a:rPr>
              <a:t>Long</a:t>
            </a:r>
            <a:r>
              <a:rPr lang="en-IN" sz="1600" b="1" dirty="0">
                <a:solidFill>
                  <a:srgbClr val="1F3763"/>
                </a:solidFill>
                <a:effectLst/>
                <a:highlight>
                  <a:srgbClr val="00FFFF"/>
                </a:highlight>
                <a:ea typeface="Times New Roman" panose="02020603050405020304" pitchFamily="18" charset="0"/>
                <a:cs typeface="Times New Roman" panose="02020603050405020304" pitchFamily="18" charset="0"/>
              </a:rPr>
              <a:t> Direction Prediction using Technical Indicators</a:t>
            </a:r>
            <a:endParaRPr lang="en-US" sz="1600" b="1" dirty="0">
              <a:solidFill>
                <a:srgbClr val="1F3763"/>
              </a:solidFill>
              <a:effectLst/>
              <a:highlight>
                <a:srgbClr val="00FFFF"/>
              </a:highlight>
              <a:ea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57E463DB-7FFA-43DC-845E-590925A24259}"/>
              </a:ext>
            </a:extLst>
          </p:cNvPr>
          <p:cNvSpPr txBox="1"/>
          <p:nvPr/>
        </p:nvSpPr>
        <p:spPr>
          <a:xfrm>
            <a:off x="4842930" y="1413442"/>
            <a:ext cx="6096000" cy="2535566"/>
          </a:xfrm>
          <a:prstGeom prst="rect">
            <a:avLst/>
          </a:prstGeom>
          <a:solidFill>
            <a:schemeClr val="accent1">
              <a:lumMod val="40000"/>
              <a:lumOff val="60000"/>
            </a:schemeClr>
          </a:solidFill>
        </p:spPr>
        <p:txBody>
          <a:bodyPr wrap="square">
            <a:spAutoFit/>
          </a:bodyPr>
          <a:lstStyle/>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if the percentage change of the closing price is </a:t>
            </a:r>
            <a:r>
              <a:rPr lang="en-IN" dirty="0">
                <a:latin typeface="Times New Roman" panose="02020603050405020304" pitchFamily="18" charset="0"/>
                <a:ea typeface="Times New Roman" panose="02020603050405020304" pitchFamily="18" charset="0"/>
              </a:rPr>
              <a:t>more</a:t>
            </a:r>
            <a:r>
              <a:rPr lang="en-IN" sz="1800" dirty="0">
                <a:effectLst/>
                <a:latin typeface="Times New Roman" panose="02020603050405020304" pitchFamily="18" charset="0"/>
                <a:ea typeface="Times New Roman" panose="02020603050405020304" pitchFamily="18" charset="0"/>
              </a:rPr>
              <a:t> than 0.5%, the direction of the closing price is treated as Positive and suitable for Long Trading in stock market. </a:t>
            </a:r>
          </a:p>
          <a:p>
            <a:pPr marL="0" marR="0">
              <a:lnSpc>
                <a:spcPct val="150000"/>
              </a:lnSpc>
              <a:spcBef>
                <a:spcPts val="0"/>
              </a:spcBef>
              <a:spcAft>
                <a:spcPts val="0"/>
              </a:spcAft>
            </a:pPr>
            <a:endParaRPr lang="en-IN" dirty="0">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dirty="0">
                <a:effectLst/>
                <a:latin typeface="Times New Roman" panose="02020603050405020304" pitchFamily="18" charset="0"/>
                <a:ea typeface="Times New Roman" panose="02020603050405020304" pitchFamily="18" charset="0"/>
              </a:rPr>
              <a:t>Otherwise, the direction of the close price is treated as non-positive and not suitable for Long Trading in stock market.</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054912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3" name="TextBox 2">
            <a:extLst>
              <a:ext uri="{FF2B5EF4-FFF2-40B4-BE49-F238E27FC236}">
                <a16:creationId xmlns:a16="http://schemas.microsoft.com/office/drawing/2014/main" id="{A3CABB4E-4EB8-4241-99A6-26988437C150}"/>
              </a:ext>
            </a:extLst>
          </p:cNvPr>
          <p:cNvSpPr txBox="1"/>
          <p:nvPr/>
        </p:nvSpPr>
        <p:spPr>
          <a:xfrm>
            <a:off x="530087" y="1762539"/>
            <a:ext cx="3750365" cy="1077218"/>
          </a:xfrm>
          <a:prstGeom prst="rect">
            <a:avLst/>
          </a:prstGeom>
          <a:solidFill>
            <a:schemeClr val="bg2"/>
          </a:solidFill>
        </p:spPr>
        <p:txBody>
          <a:bodyPr wrap="square" rtlCol="0">
            <a:spAutoFit/>
          </a:bodyPr>
          <a:lstStyle/>
          <a:p>
            <a:r>
              <a:rPr lang="en-US" sz="3200" dirty="0">
                <a:highlight>
                  <a:srgbClr val="00FFFF"/>
                </a:highlight>
              </a:rPr>
              <a:t>HDFC,SBI and KOTAK Dataset</a:t>
            </a:r>
          </a:p>
        </p:txBody>
      </p:sp>
      <p:cxnSp>
        <p:nvCxnSpPr>
          <p:cNvPr id="6" name="Straight Connector 5">
            <a:extLst>
              <a:ext uri="{FF2B5EF4-FFF2-40B4-BE49-F238E27FC236}">
                <a16:creationId xmlns:a16="http://schemas.microsoft.com/office/drawing/2014/main" id="{867AB99A-71D5-4066-8D40-3D321F3A7637}"/>
              </a:ext>
            </a:extLst>
          </p:cNvPr>
          <p:cNvCxnSpPr/>
          <p:nvPr/>
        </p:nvCxnSpPr>
        <p:spPr>
          <a:xfrm>
            <a:off x="4412974" y="1049867"/>
            <a:ext cx="0" cy="5470203"/>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9E4CF836-B518-4D8F-BD3A-484C1D8BBC54}"/>
              </a:ext>
            </a:extLst>
          </p:cNvPr>
          <p:cNvSpPr txBox="1"/>
          <p:nvPr/>
        </p:nvSpPr>
        <p:spPr>
          <a:xfrm>
            <a:off x="4545496" y="1412535"/>
            <a:ext cx="7223161" cy="3493264"/>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black"/>
                </a:solidFill>
                <a:effectLst/>
                <a:uLnTx/>
                <a:uFillTx/>
                <a:latin typeface="Roboto Slab"/>
                <a:ea typeface="+mn-ea"/>
                <a:cs typeface="+mn-cs"/>
              </a:rPr>
              <a:t>When the majority of the 15 various models or all of them move in the same direction, a choice on whether to invest or not to invest on the stock under consideration must be made. What works in the Indian stock market must be proven with evidence.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dirty="0">
              <a:ln>
                <a:noFill/>
              </a:ln>
              <a:solidFill>
                <a:prstClr val="black"/>
              </a:solidFill>
              <a:effectLst/>
              <a:uLnTx/>
              <a:uFillTx/>
              <a:latin typeface="Roboto Slab"/>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black"/>
                </a:solidFill>
                <a:effectLst/>
                <a:uLnTx/>
                <a:uFillTx/>
                <a:latin typeface="Roboto Slab"/>
                <a:ea typeface="+mn-ea"/>
                <a:cs typeface="+mn-cs"/>
              </a:rPr>
              <a:t>The entire process is needed to be tried and tested for a different dataset altogether to ensure that Any stock on the stock market can utilize the same procedure to forecast whether to invest or not to invest, which is helpful.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dirty="0">
              <a:ln>
                <a:noFill/>
              </a:ln>
              <a:solidFill>
                <a:prstClr val="black"/>
              </a:solidFill>
              <a:effectLst/>
              <a:uLnTx/>
              <a:uFillTx/>
              <a:latin typeface="Roboto Slab"/>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prstClr val="black"/>
                </a:solidFill>
                <a:effectLst/>
                <a:uLnTx/>
                <a:uFillTx/>
                <a:latin typeface="Roboto Slab"/>
                <a:ea typeface="+mn-ea"/>
                <a:cs typeface="+mn-cs"/>
              </a:rPr>
              <a:t>Daily Trading Data of SBI and Kotak Mahindra company from the year 2000 to 2022 is being used to repeat the entire process which had been implemented for the HDFC dataset.</a:t>
            </a:r>
          </a:p>
        </p:txBody>
      </p:sp>
    </p:spTree>
    <p:extLst>
      <p:ext uri="{BB962C8B-B14F-4D97-AF65-F5344CB8AC3E}">
        <p14:creationId xmlns:p14="http://schemas.microsoft.com/office/powerpoint/2010/main" val="31260041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5" name="TextBox 4">
            <a:extLst>
              <a:ext uri="{FF2B5EF4-FFF2-40B4-BE49-F238E27FC236}">
                <a16:creationId xmlns:a16="http://schemas.microsoft.com/office/drawing/2014/main" id="{5F541ADE-18D0-46C0-BCC0-5DB0143157F0}"/>
              </a:ext>
            </a:extLst>
          </p:cNvPr>
          <p:cNvSpPr txBox="1"/>
          <p:nvPr/>
        </p:nvSpPr>
        <p:spPr>
          <a:xfrm>
            <a:off x="450573" y="1582340"/>
            <a:ext cx="10880035" cy="3693319"/>
          </a:xfrm>
          <a:prstGeom prst="rect">
            <a:avLst/>
          </a:prstGeom>
          <a:solidFill>
            <a:schemeClr val="accent1">
              <a:lumMod val="20000"/>
              <a:lumOff val="80000"/>
            </a:schemeClr>
          </a:solidFill>
        </p:spPr>
        <p:txBody>
          <a:bodyPr wrap="square">
            <a:spAutoFit/>
          </a:bodyPr>
          <a:lstStyle/>
          <a:p>
            <a:r>
              <a:rPr lang="en-US" dirty="0"/>
              <a:t>The Classification Models used…………..</a:t>
            </a:r>
          </a:p>
          <a:p>
            <a:endParaRPr lang="en-US" dirty="0"/>
          </a:p>
          <a:p>
            <a:r>
              <a:rPr lang="en-US" dirty="0"/>
              <a:t>LOGISTIC REGRESSION</a:t>
            </a:r>
          </a:p>
          <a:p>
            <a:endParaRPr lang="en-US" dirty="0"/>
          </a:p>
          <a:p>
            <a:r>
              <a:rPr lang="en-US" dirty="0"/>
              <a:t>K Neighbors Classifier Modelling</a:t>
            </a:r>
          </a:p>
          <a:p>
            <a:endParaRPr lang="en-US" dirty="0"/>
          </a:p>
          <a:p>
            <a:r>
              <a:rPr lang="en-US" dirty="0"/>
              <a:t>XG Boost Classifier Modelling</a:t>
            </a:r>
          </a:p>
          <a:p>
            <a:endParaRPr lang="en-US" dirty="0"/>
          </a:p>
          <a:p>
            <a:r>
              <a:rPr lang="en-US" dirty="0"/>
              <a:t>Decision Tree Classifier Modelling</a:t>
            </a:r>
          </a:p>
          <a:p>
            <a:endParaRPr lang="en-US" dirty="0"/>
          </a:p>
          <a:p>
            <a:r>
              <a:rPr lang="en-US" dirty="0"/>
              <a:t>Decision Tree Classifier using GridSearchCV and Cross Validation</a:t>
            </a:r>
          </a:p>
          <a:p>
            <a:endParaRPr lang="en-US" dirty="0"/>
          </a:p>
          <a:p>
            <a:r>
              <a:rPr lang="en-US" dirty="0"/>
              <a:t>Random Forest Classifier using Randomized SearchCV and Cross Validation</a:t>
            </a:r>
          </a:p>
        </p:txBody>
      </p:sp>
    </p:spTree>
    <p:extLst>
      <p:ext uri="{BB962C8B-B14F-4D97-AF65-F5344CB8AC3E}">
        <p14:creationId xmlns:p14="http://schemas.microsoft.com/office/powerpoint/2010/main" val="28326970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id="{F5E46889-2E70-4BDB-97B5-AB0995ECC35B}"/>
              </a:ext>
            </a:extLst>
          </p:cNvPr>
          <p:cNvSpPr txBox="1"/>
          <p:nvPr/>
        </p:nvSpPr>
        <p:spPr>
          <a:xfrm>
            <a:off x="477078" y="1622816"/>
            <a:ext cx="11105322" cy="3416320"/>
          </a:xfrm>
          <a:prstGeom prst="rect">
            <a:avLst/>
          </a:prstGeom>
          <a:solidFill>
            <a:schemeClr val="accent1">
              <a:lumMod val="20000"/>
              <a:lumOff val="80000"/>
            </a:schemeClr>
          </a:solidFill>
        </p:spPr>
        <p:txBody>
          <a:bodyPr wrap="square">
            <a:spAutoFit/>
          </a:bodyPr>
          <a:lstStyle/>
          <a:p>
            <a:r>
              <a:rPr lang="en-US" dirty="0"/>
              <a:t>Metrics used to determine Prediction Accuracy:</a:t>
            </a:r>
          </a:p>
          <a:p>
            <a:endParaRPr lang="en-US" dirty="0"/>
          </a:p>
          <a:p>
            <a:r>
              <a:rPr lang="en-US" dirty="0"/>
              <a:t>ACCUIRACY SCORE</a:t>
            </a:r>
          </a:p>
          <a:p>
            <a:endParaRPr lang="en-US" dirty="0"/>
          </a:p>
          <a:p>
            <a:endParaRPr lang="en-US" dirty="0"/>
          </a:p>
          <a:p>
            <a:r>
              <a:rPr lang="en-US" dirty="0"/>
              <a:t>PRECISION RECALL MATRIX</a:t>
            </a:r>
          </a:p>
          <a:p>
            <a:endParaRPr lang="en-US" dirty="0"/>
          </a:p>
          <a:p>
            <a:endParaRPr lang="en-US" dirty="0"/>
          </a:p>
          <a:p>
            <a:r>
              <a:rPr lang="en-US" dirty="0"/>
              <a:t>CONFUSION MATRIX</a:t>
            </a:r>
          </a:p>
          <a:p>
            <a:endParaRPr lang="en-US" dirty="0"/>
          </a:p>
          <a:p>
            <a:endParaRPr lang="en-US" dirty="0"/>
          </a:p>
          <a:p>
            <a:r>
              <a:rPr lang="en-US" dirty="0"/>
              <a:t>ROC AUC SCORE</a:t>
            </a:r>
          </a:p>
        </p:txBody>
      </p:sp>
    </p:spTree>
    <p:extLst>
      <p:ext uri="{BB962C8B-B14F-4D97-AF65-F5344CB8AC3E}">
        <p14:creationId xmlns:p14="http://schemas.microsoft.com/office/powerpoint/2010/main" val="23914938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id="{21BEF2FB-B362-42B5-BCF1-883AD1E0E0CE}"/>
              </a:ext>
            </a:extLst>
          </p:cNvPr>
          <p:cNvSpPr txBox="1"/>
          <p:nvPr/>
        </p:nvSpPr>
        <p:spPr>
          <a:xfrm>
            <a:off x="701245" y="1526915"/>
            <a:ext cx="11067421" cy="3521605"/>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Aaron Patrick. (2020). </a:t>
            </a:r>
            <a:r>
              <a:rPr lang="en-IN" sz="1200" i="1" dirty="0">
                <a:effectLst/>
                <a:latin typeface="Times New Roman" panose="02020603050405020304" pitchFamily="18" charset="0"/>
                <a:ea typeface="Times New Roman" panose="02020603050405020304" pitchFamily="18" charset="0"/>
              </a:rPr>
              <a:t>HDFC Bank Fundamental Analysis and Future Outlook</a:t>
            </a:r>
            <a:r>
              <a:rPr lang="en-IN" sz="1200" dirty="0">
                <a:effectLst/>
                <a:latin typeface="Times New Roman" panose="02020603050405020304" pitchFamily="18" charset="0"/>
                <a:ea typeface="Times New Roman" panose="02020603050405020304" pitchFamily="18" charset="0"/>
              </a:rPr>
              <a:t>. https://billiondollarvaluation.com/hdfc-bank-fundamental-analysis-and-future-outlook/</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Alhomadi, A. (2021). Forecasting stock market prices : A machine learning approach. </a:t>
            </a:r>
            <a:r>
              <a:rPr lang="en-IN" sz="1200" i="1" dirty="0">
                <a:effectLst/>
                <a:latin typeface="Times New Roman" panose="02020603050405020304" pitchFamily="18" charset="0"/>
                <a:ea typeface="Times New Roman" panose="02020603050405020304" pitchFamily="18" charset="0"/>
              </a:rPr>
              <a:t>Digital Commons</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11</a:t>
            </a:r>
            <a:r>
              <a:rPr lang="en-IN" sz="1200" dirty="0">
                <a:effectLst/>
                <a:latin typeface="Times New Roman" panose="02020603050405020304" pitchFamily="18" charset="0"/>
                <a:ea typeface="Times New Roman" panose="02020603050405020304" pitchFamily="18" charset="0"/>
              </a:rPr>
              <a:t>(2), 16–36.</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Biswas, M., Nova, A. J., Mahbub, M. K., Chaki, S., Ahmed, S., &amp; Islam, M. A. (2021). Stock Market Prediction: A Survey and Evaluation. </a:t>
            </a:r>
            <a:r>
              <a:rPr lang="en-IN" sz="1200" i="1" dirty="0">
                <a:effectLst/>
                <a:latin typeface="Times New Roman" panose="02020603050405020304" pitchFamily="18" charset="0"/>
                <a:ea typeface="Times New Roman" panose="02020603050405020304" pitchFamily="18" charset="0"/>
              </a:rPr>
              <a:t>2021 International Conference on Science and Contemporary Technologies, ICSCT 2021</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December</a:t>
            </a:r>
            <a:r>
              <a:rPr lang="en-IN" sz="1200" dirty="0">
                <a:effectLst/>
                <a:latin typeface="Times New Roman" panose="02020603050405020304" pitchFamily="18" charset="0"/>
                <a:ea typeface="Times New Roman" panose="02020603050405020304" pitchFamily="18" charset="0"/>
              </a:rPr>
              <a:t>. https://doi.org/10.1109/ICSCT53883.2021.9642681</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Cornellius Yudha Wijaya. (2021). </a:t>
            </a:r>
            <a:r>
              <a:rPr lang="en-IN" sz="1200" i="1" dirty="0">
                <a:effectLst/>
                <a:latin typeface="Times New Roman" panose="02020603050405020304" pitchFamily="18" charset="0"/>
                <a:ea typeface="Times New Roman" panose="02020603050405020304" pitchFamily="18" charset="0"/>
              </a:rPr>
              <a:t>CRISP-DM Methodology For Your First Data Science Project</a:t>
            </a:r>
            <a:r>
              <a:rPr lang="en-IN" sz="1200" dirty="0">
                <a:effectLst/>
                <a:latin typeface="Times New Roman" panose="02020603050405020304" pitchFamily="18" charset="0"/>
                <a:ea typeface="Times New Roman" panose="02020603050405020304" pitchFamily="18" charset="0"/>
              </a:rPr>
              <a:t>. https://towardsdatascience.com/crisp-dm-methodology-for-your-first-data-science-project-769f35e0346c</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Huang, Y., Capretz, L. F., &amp; Ho, D. (2021). Machine Learning for Stock Prediction Based on Fundamental Analysis. </a:t>
            </a:r>
            <a:r>
              <a:rPr lang="en-IN" sz="1200" i="1" dirty="0">
                <a:effectLst/>
                <a:latin typeface="Times New Roman" panose="02020603050405020304" pitchFamily="18" charset="0"/>
                <a:ea typeface="Times New Roman" panose="02020603050405020304" pitchFamily="18" charset="0"/>
              </a:rPr>
              <a:t>2021 IEEE Symposium Series on Computational Intelligence, SSCI 2021 - Proceedings</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5</a:t>
            </a:r>
            <a:r>
              <a:rPr lang="en-IN" sz="1200" dirty="0">
                <a:effectLst/>
                <a:latin typeface="Times New Roman" panose="02020603050405020304" pitchFamily="18" charset="0"/>
                <a:ea typeface="Times New Roman" panose="02020603050405020304" pitchFamily="18" charset="0"/>
              </a:rPr>
              <a:t>. https://doi.org/10.1109/SSCI50451.2021.9660134</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Jierula, A., Wang, S., &amp; Oh, T. (2021). </a:t>
            </a:r>
            <a:r>
              <a:rPr lang="en-IN" sz="1200" i="1" dirty="0">
                <a:effectLst/>
                <a:latin typeface="Times New Roman" panose="02020603050405020304" pitchFamily="18" charset="0"/>
                <a:ea typeface="Times New Roman" panose="02020603050405020304" pitchFamily="18" charset="0"/>
              </a:rPr>
              <a:t>applied sciences Study on Accuracy Metrics for Evaluating the Predictions of Damage Locations in Deep Piles Using Artificial Neural Networks with Acoustic </a:t>
            </a:r>
            <a:r>
              <a:rPr lang="en-IN" i="1" dirty="0">
                <a:effectLst/>
                <a:latin typeface="Times New Roman" panose="02020603050405020304" pitchFamily="18" charset="0"/>
                <a:ea typeface="Times New Roman" panose="02020603050405020304" pitchFamily="18" charset="0"/>
              </a:rPr>
              <a:t>Emission</a:t>
            </a:r>
            <a:r>
              <a:rPr lang="en-IN" sz="1200" i="1" dirty="0">
                <a:effectLst/>
                <a:latin typeface="Times New Roman" panose="02020603050405020304" pitchFamily="18" charset="0"/>
                <a:ea typeface="Times New Roman" panose="02020603050405020304" pitchFamily="18" charset="0"/>
              </a:rPr>
              <a:t> Data</a:t>
            </a:r>
            <a:r>
              <a:rPr lang="en-IN" sz="1200" dirty="0">
                <a:effectLst/>
                <a:latin typeface="Times New Roman" panose="02020603050405020304" pitchFamily="18" charset="0"/>
                <a:ea typeface="Times New Roman" panose="02020603050405020304" pitchFamily="18" charset="0"/>
              </a:rPr>
              <a:t>.</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López del Val, J. A., &amp; Alonso Pérez de Agreda, J. P. (1993). Principal components analysis. </a:t>
            </a:r>
            <a:r>
              <a:rPr lang="en-IN" sz="1200" i="1" dirty="0">
                <a:effectLst/>
                <a:latin typeface="Times New Roman" panose="02020603050405020304" pitchFamily="18" charset="0"/>
                <a:ea typeface="Times New Roman" panose="02020603050405020304" pitchFamily="18" charset="0"/>
              </a:rPr>
              <a:t>Atencion Primaria / Sociedad Española de Medicina de Familia y Comunitaria</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12</a:t>
            </a:r>
            <a:r>
              <a:rPr lang="en-IN" sz="1200" dirty="0">
                <a:effectLst/>
                <a:latin typeface="Times New Roman" panose="02020603050405020304" pitchFamily="18" charset="0"/>
                <a:ea typeface="Times New Roman" panose="02020603050405020304" pitchFamily="18" charset="0"/>
              </a:rPr>
              <a:t>(6), 333–338. https://doi.org/10.5455/ijlr.20170415115235</a:t>
            </a:r>
            <a:endParaRPr lang="en-US"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776725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6" name="TextBox 5">
            <a:extLst>
              <a:ext uri="{FF2B5EF4-FFF2-40B4-BE49-F238E27FC236}">
                <a16:creationId xmlns:a16="http://schemas.microsoft.com/office/drawing/2014/main" id="{E48E774A-F2FA-4E8C-ABE5-338A681387A2}"/>
              </a:ext>
            </a:extLst>
          </p:cNvPr>
          <p:cNvSpPr txBox="1"/>
          <p:nvPr/>
        </p:nvSpPr>
        <p:spPr>
          <a:xfrm>
            <a:off x="528252" y="1457669"/>
            <a:ext cx="11240416" cy="2967607"/>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moneycontrol. (n.d.). </a:t>
            </a:r>
            <a:r>
              <a:rPr lang="en-IN" sz="1200" i="1" dirty="0">
                <a:effectLst/>
                <a:latin typeface="Times New Roman" panose="02020603050405020304" pitchFamily="18" charset="0"/>
                <a:ea typeface="Times New Roman" panose="02020603050405020304" pitchFamily="18" charset="0"/>
              </a:rPr>
              <a:t>HDFC Bank Ltd.TECHNICALS</a:t>
            </a:r>
            <a:r>
              <a:rPr lang="en-IN" sz="1200" dirty="0">
                <a:effectLst/>
                <a:latin typeface="Times New Roman" panose="02020603050405020304" pitchFamily="18" charset="0"/>
                <a:ea typeface="Times New Roman" panose="02020603050405020304" pitchFamily="18" charset="0"/>
              </a:rPr>
              <a:t>. https://www.moneycontrol.com/technical-analysis/hdfcbank/HDF01/weekly</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Rouf, N., Malik, M. B., Arif, T., Sharma, S., Singh, S., Aich, S., &amp; Kim, H. C. (2021). Stock market prediction using machine learning techniques: A decade survey on methodologies, recent developments, and future directions. </a:t>
            </a:r>
            <a:r>
              <a:rPr lang="en-IN" sz="1200" i="1" dirty="0">
                <a:effectLst/>
                <a:latin typeface="Times New Roman" panose="02020603050405020304" pitchFamily="18" charset="0"/>
                <a:ea typeface="Times New Roman" panose="02020603050405020304" pitchFamily="18" charset="0"/>
              </a:rPr>
              <a:t>Electronics (Switzerland)</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10</a:t>
            </a:r>
            <a:r>
              <a:rPr lang="en-IN" sz="1200" dirty="0">
                <a:effectLst/>
                <a:latin typeface="Times New Roman" panose="02020603050405020304" pitchFamily="18" charset="0"/>
                <a:ea typeface="Times New Roman" panose="02020603050405020304" pitchFamily="18" charset="0"/>
              </a:rPr>
              <a:t>(21). https://doi.org/10.3390/electronics10212717</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Series, I. (2021). Machine Learning Algorithms and Applications. In </a:t>
            </a:r>
            <a:r>
              <a:rPr lang="en-IN" sz="1200" i="1" dirty="0">
                <a:effectLst/>
                <a:latin typeface="Times New Roman" panose="02020603050405020304" pitchFamily="18" charset="0"/>
                <a:ea typeface="Times New Roman" panose="02020603050405020304" pitchFamily="18" charset="0"/>
              </a:rPr>
              <a:t>Machine Learning Algorithms and Applications</a:t>
            </a:r>
            <a:r>
              <a:rPr lang="en-IN" sz="1200" dirty="0">
                <a:effectLst/>
                <a:latin typeface="Times New Roman" panose="02020603050405020304" pitchFamily="18" charset="0"/>
                <a:ea typeface="Times New Roman" panose="02020603050405020304" pitchFamily="18" charset="0"/>
              </a:rPr>
              <a:t> (Vol. 7). https://doi.org/10.1002/9781119769262</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Shah, D., Isah, H., &amp; Zulkernine, F. (2019). Stock market analysis: A review and taxonomy of prediction techniques. </a:t>
            </a:r>
            <a:r>
              <a:rPr lang="en-IN" sz="1200" i="1" dirty="0">
                <a:effectLst/>
                <a:latin typeface="Times New Roman" panose="02020603050405020304" pitchFamily="18" charset="0"/>
                <a:ea typeface="Times New Roman" panose="02020603050405020304" pitchFamily="18" charset="0"/>
              </a:rPr>
              <a:t>International Journal of Financial Studies</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7</a:t>
            </a:r>
            <a:r>
              <a:rPr lang="en-IN" sz="1200" dirty="0">
                <a:effectLst/>
                <a:latin typeface="Times New Roman" panose="02020603050405020304" pitchFamily="18" charset="0"/>
                <a:ea typeface="Times New Roman" panose="02020603050405020304" pitchFamily="18" charset="0"/>
              </a:rPr>
              <a:t>(3). https://doi.org/10.3390/ijfs7020026</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Sonkiya, P., Bajpai, V., &amp; Bansal, A. (2021). </a:t>
            </a:r>
            <a:r>
              <a:rPr lang="en-IN" sz="1200" i="1" dirty="0">
                <a:effectLst/>
                <a:latin typeface="Times New Roman" panose="02020603050405020304" pitchFamily="18" charset="0"/>
                <a:ea typeface="Times New Roman" panose="02020603050405020304" pitchFamily="18" charset="0"/>
              </a:rPr>
              <a:t>Stock price prediction using BERT and GAN</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6</a:t>
            </a:r>
            <a:r>
              <a:rPr lang="en-IN" sz="1200" dirty="0">
                <a:effectLst/>
                <a:latin typeface="Times New Roman" panose="02020603050405020304" pitchFamily="18" charset="0"/>
                <a:ea typeface="Times New Roman" panose="02020603050405020304" pitchFamily="18" charset="0"/>
              </a:rPr>
              <a:t>. http://arxiv.org/abs/2107.09055</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Vreeken, J., &amp; </a:t>
            </a:r>
            <a:r>
              <a:rPr lang="en-IN" dirty="0">
                <a:effectLst/>
                <a:latin typeface="Times New Roman" panose="02020603050405020304" pitchFamily="18" charset="0"/>
                <a:ea typeface="Times New Roman" panose="02020603050405020304" pitchFamily="18" charset="0"/>
              </a:rPr>
              <a:t>Yamanishi</a:t>
            </a:r>
            <a:r>
              <a:rPr lang="en-IN" sz="1200" dirty="0">
                <a:effectLst/>
                <a:latin typeface="Times New Roman" panose="02020603050405020304" pitchFamily="18" charset="0"/>
                <a:ea typeface="Times New Roman" panose="02020603050405020304" pitchFamily="18" charset="0"/>
              </a:rPr>
              <a:t>, K. (2019). </a:t>
            </a:r>
            <a:r>
              <a:rPr lang="en-IN" sz="1200" i="1" dirty="0">
                <a:effectLst/>
                <a:latin typeface="Times New Roman" panose="02020603050405020304" pitchFamily="18" charset="0"/>
                <a:ea typeface="Times New Roman" panose="02020603050405020304" pitchFamily="18" charset="0"/>
              </a:rPr>
              <a:t>Proceedings of the 25th {ACM} {SIGKDD} International Conference on Knowledge Discovery &amp; Data Mining, {KDD} 2019, Anchorage, AK, USA, August 4-8, 2019</a:t>
            </a:r>
            <a:r>
              <a:rPr lang="en-IN" sz="1200" dirty="0">
                <a:effectLst/>
                <a:latin typeface="Times New Roman" panose="02020603050405020304" pitchFamily="18" charset="0"/>
                <a:ea typeface="Times New Roman" panose="02020603050405020304" pitchFamily="18" charset="0"/>
              </a:rPr>
              <a:t>. 1946–1956. https://doi.org/10.1145/3292500</a:t>
            </a:r>
            <a:endParaRPr lang="en-US" sz="1200" dirty="0">
              <a:effectLst/>
              <a:latin typeface="Times New Roman" panose="02020603050405020304" pitchFamily="18" charset="0"/>
              <a:ea typeface="Times New Roman" panose="02020603050405020304" pitchFamily="18" charset="0"/>
            </a:endParaRPr>
          </a:p>
          <a:p>
            <a:pPr marL="304800" marR="0" indent="-304800">
              <a:lnSpc>
                <a:spcPct val="150000"/>
              </a:lnSpc>
              <a:spcBef>
                <a:spcPts val="0"/>
              </a:spcBef>
              <a:spcAft>
                <a:spcPts val="0"/>
              </a:spcAft>
            </a:pPr>
            <a:r>
              <a:rPr lang="en-IN" sz="1200" dirty="0">
                <a:effectLst/>
                <a:latin typeface="Times New Roman" panose="02020603050405020304" pitchFamily="18" charset="0"/>
                <a:ea typeface="Times New Roman" panose="02020603050405020304" pitchFamily="18" charset="0"/>
              </a:rPr>
              <a:t>Сороко, Н. В. (2017). </a:t>
            </a:r>
            <a:r>
              <a:rPr lang="en-IN" sz="1200" i="1" dirty="0">
                <a:effectLst/>
                <a:latin typeface="Times New Roman" panose="02020603050405020304" pitchFamily="18" charset="0"/>
                <a:ea typeface="Times New Roman" panose="02020603050405020304" pitchFamily="18" charset="0"/>
              </a:rPr>
              <a:t>Масові Відкриті Європейські Он-Лайн Курси Для Вчителів (2017 Р.). Інформаційний Бюлетень№ 1</a:t>
            </a:r>
            <a:r>
              <a:rPr lang="en-IN" sz="1200" dirty="0">
                <a:effectLst/>
                <a:latin typeface="Times New Roman" panose="02020603050405020304" pitchFamily="18" charset="0"/>
                <a:ea typeface="Times New Roman" panose="02020603050405020304" pitchFamily="18" charset="0"/>
              </a:rPr>
              <a:t>. </a:t>
            </a:r>
            <a:r>
              <a:rPr lang="en-IN" sz="1200" i="1" dirty="0">
                <a:effectLst/>
                <a:latin typeface="Times New Roman" panose="02020603050405020304" pitchFamily="18" charset="0"/>
                <a:ea typeface="Times New Roman" panose="02020603050405020304" pitchFamily="18" charset="0"/>
              </a:rPr>
              <a:t>801</a:t>
            </a:r>
            <a:r>
              <a:rPr lang="en-IN" sz="1200" dirty="0">
                <a:effectLst/>
                <a:latin typeface="Times New Roman" panose="02020603050405020304" pitchFamily="18" charset="0"/>
                <a:ea typeface="Times New Roman" panose="02020603050405020304" pitchFamily="18" charset="0"/>
              </a:rPr>
              <a:t>, 1–23.</a:t>
            </a:r>
            <a:endParaRPr lang="en-US"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8268862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993" y="1776401"/>
            <a:ext cx="3711482" cy="363379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110416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sp>
        <p:nvSpPr>
          <p:cNvPr id="3" name="Rectangle 2"/>
          <p:cNvSpPr/>
          <p:nvPr/>
        </p:nvSpPr>
        <p:spPr>
          <a:xfrm>
            <a:off x="7476031" y="1089800"/>
            <a:ext cx="4624984" cy="338554"/>
          </a:xfrm>
          <a:prstGeom prst="rect">
            <a:avLst/>
          </a:prstGeom>
        </p:spPr>
        <p:txBody>
          <a:bodyPr wrap="none">
            <a:spAutoFit/>
          </a:bodyPr>
          <a:lstStyle/>
          <a:p>
            <a:r>
              <a:rPr lang="en-US" sz="1600" dirty="0"/>
              <a:t>Background | Current status | Why this study  </a:t>
            </a:r>
          </a:p>
        </p:txBody>
      </p:sp>
      <p:pic>
        <p:nvPicPr>
          <p:cNvPr id="11" name="Picture 10">
            <a:extLst>
              <a:ext uri="{FF2B5EF4-FFF2-40B4-BE49-F238E27FC236}">
                <a16:creationId xmlns:a16="http://schemas.microsoft.com/office/drawing/2014/main" id="{BEB7CAC9-8BBB-4561-A937-6F09E89BAB9B}"/>
              </a:ext>
            </a:extLst>
          </p:cNvPr>
          <p:cNvPicPr>
            <a:picLocks noChangeAspect="1"/>
          </p:cNvPicPr>
          <p:nvPr/>
        </p:nvPicPr>
        <p:blipFill>
          <a:blip r:embed="rId2"/>
          <a:stretch>
            <a:fillRect/>
          </a:stretch>
        </p:blipFill>
        <p:spPr>
          <a:xfrm>
            <a:off x="7476031" y="1561052"/>
            <a:ext cx="4043376" cy="4468687"/>
          </a:xfrm>
          <a:prstGeom prst="rect">
            <a:avLst/>
          </a:prstGeom>
        </p:spPr>
      </p:pic>
      <p:sp>
        <p:nvSpPr>
          <p:cNvPr id="13" name="TextBox 12">
            <a:extLst>
              <a:ext uri="{FF2B5EF4-FFF2-40B4-BE49-F238E27FC236}">
                <a16:creationId xmlns:a16="http://schemas.microsoft.com/office/drawing/2014/main" id="{EB4CAB51-C585-491A-BD45-E7B7F4E43697}"/>
              </a:ext>
            </a:extLst>
          </p:cNvPr>
          <p:cNvSpPr txBox="1"/>
          <p:nvPr/>
        </p:nvSpPr>
        <p:spPr>
          <a:xfrm>
            <a:off x="672593" y="1428354"/>
            <a:ext cx="6096000" cy="4247317"/>
          </a:xfrm>
          <a:prstGeom prst="rect">
            <a:avLst/>
          </a:prstGeom>
          <a:solidFill>
            <a:schemeClr val="accent1">
              <a:lumMod val="20000"/>
              <a:lumOff val="80000"/>
            </a:schemeClr>
          </a:solidFill>
        </p:spPr>
        <p:txBody>
          <a:bodyPr wrap="square">
            <a:spAutoFit/>
          </a:bodyPr>
          <a:lstStyle/>
          <a:p>
            <a:endParaRPr lang="en-US" dirty="0"/>
          </a:p>
          <a:p>
            <a:pPr marL="285750" indent="-285750">
              <a:buFont typeface="Arial" panose="020B0604020202020204" pitchFamily="34" charset="0"/>
              <a:buChar char="•"/>
            </a:pPr>
            <a:r>
              <a:rPr lang="en-US" dirty="0"/>
              <a:t>Algorithmic Trading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Back testing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Stock Market-high volatility-New field for Researchers!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Machine Learning Algorithms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Higher Accuracy.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Minimize Errors.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Algorithms rank on relative expected outcome.</a:t>
            </a:r>
          </a:p>
        </p:txBody>
      </p:sp>
    </p:spTree>
    <p:extLst>
      <p:ext uri="{BB962C8B-B14F-4D97-AF65-F5344CB8AC3E}">
        <p14:creationId xmlns:p14="http://schemas.microsoft.com/office/powerpoint/2010/main" val="1065989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id="{60F5F097-7DCC-44B4-B960-7F58E7107176}"/>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id="{6E80ADB2-C867-401D-B2DD-ED17212DC665}"/>
              </a:ext>
            </a:extLst>
          </p:cNvPr>
          <p:cNvSpPr/>
          <p:nvPr/>
        </p:nvSpPr>
        <p:spPr>
          <a:xfrm>
            <a:off x="1126434" y="2054087"/>
            <a:ext cx="2902223"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Fundamental Analysis-</a:t>
            </a:r>
          </a:p>
          <a:p>
            <a:pPr algn="ctr"/>
            <a:r>
              <a:rPr lang="en-US" dirty="0"/>
              <a:t>Long Term Investments</a:t>
            </a:r>
          </a:p>
        </p:txBody>
      </p:sp>
      <p:sp>
        <p:nvSpPr>
          <p:cNvPr id="19" name="Rectangle: Rounded Corners 18">
            <a:extLst>
              <a:ext uri="{FF2B5EF4-FFF2-40B4-BE49-F238E27FC236}">
                <a16:creationId xmlns:a16="http://schemas.microsoft.com/office/drawing/2014/main" id="{097BC266-9959-4EFA-9FFB-A440B71A30BA}"/>
              </a:ext>
            </a:extLst>
          </p:cNvPr>
          <p:cNvSpPr/>
          <p:nvPr/>
        </p:nvSpPr>
        <p:spPr>
          <a:xfrm>
            <a:off x="1126434" y="3525078"/>
            <a:ext cx="290222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Technical Analysis-</a:t>
            </a:r>
            <a:r>
              <a:rPr lang="en-US" sz="1800" dirty="0">
                <a:effectLst/>
                <a:latin typeface="Times New Roman" panose="02020603050405020304" pitchFamily="18" charset="0"/>
                <a:ea typeface="Calibri" panose="020F0502020204030204" pitchFamily="34" charset="0"/>
              </a:rPr>
              <a:t>trends in the stock's price, momentum, and volume </a:t>
            </a:r>
            <a:endParaRPr lang="en-US" dirty="0"/>
          </a:p>
        </p:txBody>
      </p:sp>
      <p:sp>
        <p:nvSpPr>
          <p:cNvPr id="23" name="Rectangle: Rounded Corners 22">
            <a:extLst>
              <a:ext uri="{FF2B5EF4-FFF2-40B4-BE49-F238E27FC236}">
                <a16:creationId xmlns:a16="http://schemas.microsoft.com/office/drawing/2014/main" id="{A326C3A5-BC17-4C02-8E97-AB50C49DC5F0}"/>
              </a:ext>
            </a:extLst>
          </p:cNvPr>
          <p:cNvSpPr/>
          <p:nvPr/>
        </p:nvSpPr>
        <p:spPr>
          <a:xfrm>
            <a:off x="1219200" y="5049078"/>
            <a:ext cx="2676938"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imes New Roman" panose="02020603050405020304" pitchFamily="18" charset="0"/>
                <a:ea typeface="Calibri" panose="020F0502020204030204" pitchFamily="34" charset="0"/>
              </a:rPr>
              <a:t>A</a:t>
            </a:r>
            <a:r>
              <a:rPr lang="en-US" sz="1800" dirty="0">
                <a:effectLst/>
                <a:latin typeface="Times New Roman" panose="02020603050405020304" pitchFamily="18" charset="0"/>
                <a:ea typeface="Calibri" panose="020F0502020204030204" pitchFamily="34" charset="0"/>
              </a:rPr>
              <a:t>lgorithmic trading </a:t>
            </a:r>
            <a:endParaRPr lang="en-US" dirty="0"/>
          </a:p>
        </p:txBody>
      </p:sp>
      <p:cxnSp>
        <p:nvCxnSpPr>
          <p:cNvPr id="25" name="Straight Arrow Connector 24">
            <a:extLst>
              <a:ext uri="{FF2B5EF4-FFF2-40B4-BE49-F238E27FC236}">
                <a16:creationId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ED8D99-A640-4A64-B9D1-24DAFB0D5A2D}"/>
              </a:ext>
            </a:extLst>
          </p:cNvPr>
          <p:cNvSpPr txBox="1"/>
          <p:nvPr/>
        </p:nvSpPr>
        <p:spPr>
          <a:xfrm>
            <a:off x="4691270" y="5428354"/>
            <a:ext cx="2776197" cy="646331"/>
          </a:xfrm>
          <a:prstGeom prst="rect">
            <a:avLst/>
          </a:prstGeom>
          <a:noFill/>
        </p:spPr>
        <p:txBody>
          <a:bodyPr wrap="square">
            <a:spAutoFit/>
          </a:bodyPr>
          <a:lstStyle/>
          <a:p>
            <a:r>
              <a:rPr lang="en-US" dirty="0"/>
              <a:t>Volatility Still Unpredictable</a:t>
            </a:r>
          </a:p>
        </p:txBody>
      </p:sp>
      <p:sp>
        <p:nvSpPr>
          <p:cNvPr id="35" name="Rectangle: Rounded Corners 34">
            <a:extLst>
              <a:ext uri="{FF2B5EF4-FFF2-40B4-BE49-F238E27FC236}">
                <a16:creationId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Easy, and simple Modelling techniques </a:t>
            </a:r>
          </a:p>
          <a:p>
            <a:pPr algn="ctr"/>
            <a:r>
              <a:rPr lang="en-US" dirty="0"/>
              <a:t>Minimize  losses</a:t>
            </a:r>
          </a:p>
        </p:txBody>
      </p:sp>
      <p:cxnSp>
        <p:nvCxnSpPr>
          <p:cNvPr id="39" name="Straight Arrow Connector 38">
            <a:extLst>
              <a:ext uri="{FF2B5EF4-FFF2-40B4-BE49-F238E27FC236}">
                <a16:creationId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044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Proposed Solution </a:t>
            </a:r>
          </a:p>
        </p:txBody>
      </p:sp>
      <p:pic>
        <p:nvPicPr>
          <p:cNvPr id="6" name="Picture 5">
            <a:extLst>
              <a:ext uri="{FF2B5EF4-FFF2-40B4-BE49-F238E27FC236}">
                <a16:creationId xmlns:a16="http://schemas.microsoft.com/office/drawing/2014/main" id="{26BD2BA0-EA4C-4A9D-BD40-3A4927E27971}"/>
              </a:ext>
            </a:extLst>
          </p:cNvPr>
          <p:cNvPicPr>
            <a:picLocks noChangeAspect="1"/>
          </p:cNvPicPr>
          <p:nvPr/>
        </p:nvPicPr>
        <p:blipFill>
          <a:blip r:embed="rId2"/>
          <a:stretch>
            <a:fillRect/>
          </a:stretch>
        </p:blipFill>
        <p:spPr>
          <a:xfrm>
            <a:off x="500890" y="1607032"/>
            <a:ext cx="4829175" cy="542925"/>
          </a:xfrm>
          <a:prstGeom prst="rect">
            <a:avLst/>
          </a:prstGeom>
        </p:spPr>
      </p:pic>
      <p:cxnSp>
        <p:nvCxnSpPr>
          <p:cNvPr id="9" name="Straight Connector 8">
            <a:extLst>
              <a:ext uri="{FF2B5EF4-FFF2-40B4-BE49-F238E27FC236}">
                <a16:creationId xmlns:a16="http://schemas.microsoft.com/office/drawing/2014/main" id="{CE17B491-1E0D-45ED-A93C-30ECE7115169}"/>
              </a:ext>
            </a:extLst>
          </p:cNvPr>
          <p:cNvCxnSpPr/>
          <p:nvPr/>
        </p:nvCxnSpPr>
        <p:spPr>
          <a:xfrm>
            <a:off x="5486400" y="1285461"/>
            <a:ext cx="0" cy="5298745"/>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2C49F971-BA90-43B7-959D-560FFD766838}"/>
              </a:ext>
            </a:extLst>
          </p:cNvPr>
          <p:cNvSpPr txBox="1"/>
          <p:nvPr/>
        </p:nvSpPr>
        <p:spPr>
          <a:xfrm>
            <a:off x="5595110" y="1584047"/>
            <a:ext cx="6096000" cy="646331"/>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The direction of the closing price determine the extent of accuracy of Modelling predictions.</a:t>
            </a:r>
          </a:p>
        </p:txBody>
      </p:sp>
      <p:sp>
        <p:nvSpPr>
          <p:cNvPr id="14" name="TextBox 13">
            <a:extLst>
              <a:ext uri="{FF2B5EF4-FFF2-40B4-BE49-F238E27FC236}">
                <a16:creationId xmlns:a16="http://schemas.microsoft.com/office/drawing/2014/main" id="{706D3402-5EF2-4F01-AFCC-B0C8B2D53109}"/>
              </a:ext>
            </a:extLst>
          </p:cNvPr>
          <p:cNvSpPr txBox="1"/>
          <p:nvPr/>
        </p:nvSpPr>
        <p:spPr>
          <a:xfrm>
            <a:off x="5595110" y="2506936"/>
            <a:ext cx="6096000" cy="923330"/>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6 days consecutive closing prices tabulated week on week for the entire dataset and utilized as 6 different feature variables for building the classification Model.</a:t>
            </a:r>
          </a:p>
        </p:txBody>
      </p:sp>
      <p:sp>
        <p:nvSpPr>
          <p:cNvPr id="16" name="TextBox 15">
            <a:extLst>
              <a:ext uri="{FF2B5EF4-FFF2-40B4-BE49-F238E27FC236}">
                <a16:creationId xmlns:a16="http://schemas.microsoft.com/office/drawing/2014/main" id="{DD9FD24E-54F6-4FD4-AD78-3CB602086113}"/>
              </a:ext>
            </a:extLst>
          </p:cNvPr>
          <p:cNvSpPr txBox="1"/>
          <p:nvPr/>
        </p:nvSpPr>
        <p:spPr>
          <a:xfrm>
            <a:off x="609600" y="2506936"/>
            <a:ext cx="3737111" cy="646331"/>
          </a:xfrm>
          <a:prstGeom prst="rect">
            <a:avLst/>
          </a:prstGeom>
          <a:solidFill>
            <a:schemeClr val="bg2"/>
          </a:solidFill>
        </p:spPr>
        <p:txBody>
          <a:bodyPr wrap="square" rtlCol="0">
            <a:spAutoFit/>
          </a:bodyPr>
          <a:lstStyle/>
          <a:p>
            <a:r>
              <a:rPr lang="en-US" sz="3600" dirty="0">
                <a:highlight>
                  <a:srgbClr val="00FFFF"/>
                </a:highlight>
              </a:rPr>
              <a:t>6 DAYS</a:t>
            </a:r>
          </a:p>
        </p:txBody>
      </p:sp>
      <p:sp>
        <p:nvSpPr>
          <p:cNvPr id="19" name="TextBox 18">
            <a:extLst>
              <a:ext uri="{FF2B5EF4-FFF2-40B4-BE49-F238E27FC236}">
                <a16:creationId xmlns:a16="http://schemas.microsoft.com/office/drawing/2014/main" id="{18B94DCC-EB40-4E6A-B372-3E30AB04C82A}"/>
              </a:ext>
            </a:extLst>
          </p:cNvPr>
          <p:cNvSpPr txBox="1"/>
          <p:nvPr/>
        </p:nvSpPr>
        <p:spPr>
          <a:xfrm>
            <a:off x="609600" y="3874748"/>
            <a:ext cx="4174433" cy="1200329"/>
          </a:xfrm>
          <a:prstGeom prst="rect">
            <a:avLst/>
          </a:prstGeom>
          <a:solidFill>
            <a:schemeClr val="bg2"/>
          </a:solidFill>
        </p:spPr>
        <p:txBody>
          <a:bodyPr wrap="square" rtlCol="0">
            <a:spAutoFit/>
          </a:bodyPr>
          <a:lstStyle/>
          <a:p>
            <a:r>
              <a:rPr lang="en-US" sz="3600" dirty="0">
                <a:highlight>
                  <a:srgbClr val="00FFFF"/>
                </a:highlight>
              </a:rPr>
              <a:t>0.7% 1% and 1.5% change</a:t>
            </a:r>
          </a:p>
        </p:txBody>
      </p:sp>
      <p:sp>
        <p:nvSpPr>
          <p:cNvPr id="21" name="TextBox 20">
            <a:extLst>
              <a:ext uri="{FF2B5EF4-FFF2-40B4-BE49-F238E27FC236}">
                <a16:creationId xmlns:a16="http://schemas.microsoft.com/office/drawing/2014/main" id="{6F468F33-975A-4F12-9B91-E1CA4C6400CC}"/>
              </a:ext>
            </a:extLst>
          </p:cNvPr>
          <p:cNvSpPr txBox="1"/>
          <p:nvPr/>
        </p:nvSpPr>
        <p:spPr>
          <a:xfrm>
            <a:off x="5595110" y="3706824"/>
            <a:ext cx="6096000" cy="2585323"/>
          </a:xfrm>
          <a:prstGeom prst="rect">
            <a:avLst/>
          </a:prstGeom>
          <a:solidFill>
            <a:schemeClr val="accent1">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Computation done to evaluate whether it is positive change, negative change or no change between 7th and 8th day closing price. </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lang="en-US" dirty="0">
              <a:solidFill>
                <a:prstClr val="black"/>
              </a:solidFill>
              <a:latin typeface="Roboto Slab"/>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0.7% change,1% change and 1.5% change -these are different classes of direction for which rule is being set which is to be followed for computing the direction change as either positive change, negative change or no change. </a:t>
            </a:r>
          </a:p>
        </p:txBody>
      </p:sp>
    </p:spTree>
    <p:extLst>
      <p:ext uri="{BB962C8B-B14F-4D97-AF65-F5344CB8AC3E}">
        <p14:creationId xmlns:p14="http://schemas.microsoft.com/office/powerpoint/2010/main" val="2356502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Proposed Solution </a:t>
            </a:r>
          </a:p>
        </p:txBody>
      </p:sp>
      <p:sp>
        <p:nvSpPr>
          <p:cNvPr id="4" name="TextBox 3">
            <a:extLst>
              <a:ext uri="{FF2B5EF4-FFF2-40B4-BE49-F238E27FC236}">
                <a16:creationId xmlns:a16="http://schemas.microsoft.com/office/drawing/2014/main" id="{ADBE324C-4712-413E-9990-BE9C04E8E4F6}"/>
              </a:ext>
            </a:extLst>
          </p:cNvPr>
          <p:cNvSpPr txBox="1"/>
          <p:nvPr/>
        </p:nvSpPr>
        <p:spPr>
          <a:xfrm>
            <a:off x="424070" y="1855304"/>
            <a:ext cx="4161182" cy="584775"/>
          </a:xfrm>
          <a:prstGeom prst="rect">
            <a:avLst/>
          </a:prstGeom>
          <a:solidFill>
            <a:schemeClr val="bg1">
              <a:lumMod val="75000"/>
            </a:schemeClr>
          </a:solidFill>
        </p:spPr>
        <p:txBody>
          <a:bodyPr wrap="square" rtlCol="0">
            <a:spAutoFit/>
          </a:bodyPr>
          <a:lstStyle/>
          <a:p>
            <a:r>
              <a:rPr lang="en-US" sz="3200" dirty="0">
                <a:highlight>
                  <a:srgbClr val="00FFFF"/>
                </a:highlight>
              </a:rPr>
              <a:t>10 Days,14 Days</a:t>
            </a:r>
          </a:p>
        </p:txBody>
      </p:sp>
      <p:cxnSp>
        <p:nvCxnSpPr>
          <p:cNvPr id="6" name="Straight Connector 5">
            <a:extLst>
              <a:ext uri="{FF2B5EF4-FFF2-40B4-BE49-F238E27FC236}">
                <a16:creationId xmlns:a16="http://schemas.microsoft.com/office/drawing/2014/main" id="{EF0D4E29-5C77-40AF-9E17-C03DCE292C50}"/>
              </a:ext>
            </a:extLst>
          </p:cNvPr>
          <p:cNvCxnSpPr/>
          <p:nvPr/>
        </p:nvCxnSpPr>
        <p:spPr>
          <a:xfrm>
            <a:off x="5155096" y="1049867"/>
            <a:ext cx="0" cy="5523211"/>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0FEB7B6C-17B4-4CA5-9588-DFD6E66A4BCE}"/>
              </a:ext>
            </a:extLst>
          </p:cNvPr>
          <p:cNvSpPr txBox="1"/>
          <p:nvPr/>
        </p:nvSpPr>
        <p:spPr>
          <a:xfrm>
            <a:off x="5261113" y="1444560"/>
            <a:ext cx="6096000" cy="1754326"/>
          </a:xfrm>
          <a:prstGeom prst="rect">
            <a:avLst/>
          </a:prstGeom>
          <a:solidFill>
            <a:schemeClr val="accent2">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say for example 0.7% change has the best prediction accuracy among all different classes of direction then the range of consecutive days to be utilized as feature variable is increased to 10 days and 14 days consecutively and steps are repeated for confirmation of the results obtained.</a:t>
            </a:r>
          </a:p>
        </p:txBody>
      </p:sp>
      <p:sp>
        <p:nvSpPr>
          <p:cNvPr id="11" name="TextBox 10">
            <a:extLst>
              <a:ext uri="{FF2B5EF4-FFF2-40B4-BE49-F238E27FC236}">
                <a16:creationId xmlns:a16="http://schemas.microsoft.com/office/drawing/2014/main" id="{1B7467D0-0611-4C25-8CB9-00161047F8D3}"/>
              </a:ext>
            </a:extLst>
          </p:cNvPr>
          <p:cNvSpPr txBox="1"/>
          <p:nvPr/>
        </p:nvSpPr>
        <p:spPr>
          <a:xfrm>
            <a:off x="5261113" y="3429000"/>
            <a:ext cx="6215267" cy="2308324"/>
          </a:xfrm>
          <a:prstGeom prst="rect">
            <a:avLst/>
          </a:prstGeom>
          <a:solidFill>
            <a:schemeClr val="accent2">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momentum indicators, trend indicators, volatility indicators, volume indicators utilized as feature variables to determine  prediction accuracy for direction of the closing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Roboto Slab"/>
                <a:ea typeface="+mn-ea"/>
                <a:cs typeface="+mn-cs"/>
              </a:rPr>
              <a:t> Open price, High price, low price, close price and volume for the stock under consideration utilized to derive feature variables from Technical indicators. </a:t>
            </a:r>
          </a:p>
        </p:txBody>
      </p:sp>
      <p:sp>
        <p:nvSpPr>
          <p:cNvPr id="12" name="TextBox 11">
            <a:extLst>
              <a:ext uri="{FF2B5EF4-FFF2-40B4-BE49-F238E27FC236}">
                <a16:creationId xmlns:a16="http://schemas.microsoft.com/office/drawing/2014/main" id="{E5CE2AC4-0B0D-4118-83F7-83951D4E6055}"/>
              </a:ext>
            </a:extLst>
          </p:cNvPr>
          <p:cNvSpPr txBox="1"/>
          <p:nvPr/>
        </p:nvSpPr>
        <p:spPr>
          <a:xfrm>
            <a:off x="331305" y="3763617"/>
            <a:ext cx="4585252" cy="1077218"/>
          </a:xfrm>
          <a:prstGeom prst="rect">
            <a:avLst/>
          </a:prstGeom>
          <a:solidFill>
            <a:schemeClr val="bg2"/>
          </a:solidFill>
        </p:spPr>
        <p:txBody>
          <a:bodyPr wrap="square" rtlCol="0">
            <a:spAutoFit/>
          </a:bodyPr>
          <a:lstStyle/>
          <a:p>
            <a:r>
              <a:rPr lang="en-US" sz="3200" dirty="0">
                <a:highlight>
                  <a:srgbClr val="00FFFF"/>
                </a:highlight>
              </a:rPr>
              <a:t>Technical Indicators in Stock Market</a:t>
            </a:r>
          </a:p>
        </p:txBody>
      </p:sp>
    </p:spTree>
    <p:extLst>
      <p:ext uri="{BB962C8B-B14F-4D97-AF65-F5344CB8AC3E}">
        <p14:creationId xmlns:p14="http://schemas.microsoft.com/office/powerpoint/2010/main" val="2013851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id="{5961E5E8-1962-4897-BF54-8B65CDE8D48E}"/>
              </a:ext>
            </a:extLst>
          </p:cNvPr>
          <p:cNvSpPr txBox="1"/>
          <p:nvPr/>
        </p:nvSpPr>
        <p:spPr>
          <a:xfrm>
            <a:off x="251791" y="1515940"/>
            <a:ext cx="11688418" cy="5078313"/>
          </a:xfrm>
          <a:prstGeom prst="rect">
            <a:avLst/>
          </a:prstGeom>
          <a:solidFill>
            <a:schemeClr val="accent1">
              <a:lumMod val="20000"/>
              <a:lumOff val="80000"/>
            </a:schemeClr>
          </a:solidFill>
        </p:spPr>
        <p:txBody>
          <a:bodyPr wrap="square">
            <a:spAutoFit/>
          </a:bodyPr>
          <a:lstStyle/>
          <a:p>
            <a:r>
              <a:rPr lang="en-US" dirty="0"/>
              <a:t>Daily Trading Data of HDFC company from the year 2000 to 2022 is being used for this study. This study uses NSE Data. </a:t>
            </a:r>
          </a:p>
          <a:p>
            <a:endParaRPr lang="en-US" dirty="0"/>
          </a:p>
          <a:p>
            <a:r>
              <a:rPr lang="en-US" dirty="0"/>
              <a:t>6-day consecutive closing price for the stock under consideration is being taken. These 6 days consecutive closing prices will be tabulated week on week for the entire dataset and will be utilized as 6 different feature variables for building the classification Model.</a:t>
            </a:r>
          </a:p>
          <a:p>
            <a:endParaRPr lang="en-US" dirty="0"/>
          </a:p>
          <a:p>
            <a:r>
              <a:rPr lang="en-US" dirty="0"/>
              <a:t>The data is being prepared week on week to determine how exactly computation is being done for what is up, what is down and what is neutral. Say for example, anything more than 0.7% change can be positive up, anything less than -0.7% change can be positive down, anything between 0.7% and -0.7% change can be taken as Neutral.</a:t>
            </a:r>
          </a:p>
          <a:p>
            <a:endParaRPr lang="en-US" dirty="0"/>
          </a:p>
          <a:p>
            <a:r>
              <a:rPr lang="en-US" dirty="0"/>
              <a:t>The difference between 7th and 8th day Closing price is determined. If the 8th day closing price is seen an increase from the 7th day by 0.7% or more, the direction of the closing price can be made as positive.</a:t>
            </a:r>
          </a:p>
          <a:p>
            <a:endParaRPr lang="en-US" dirty="0"/>
          </a:p>
          <a:p>
            <a:r>
              <a:rPr lang="en-US" dirty="0"/>
              <a:t>If the 8th day closing price is seen a decrease from the 7th day by -0.7% or less, the direction of the closing price can be made as negative. Between -0.7% and 0.7% that the direction of the closing price for the stock under consideration can be treated as sideways. </a:t>
            </a:r>
          </a:p>
        </p:txBody>
      </p:sp>
    </p:spTree>
    <p:extLst>
      <p:ext uri="{BB962C8B-B14F-4D97-AF65-F5344CB8AC3E}">
        <p14:creationId xmlns:p14="http://schemas.microsoft.com/office/powerpoint/2010/main" val="132595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id="{F6E44C7F-3AB2-4B87-A1B2-CCD775CE448F}"/>
              </a:ext>
            </a:extLst>
          </p:cNvPr>
          <p:cNvSpPr txBox="1"/>
          <p:nvPr/>
        </p:nvSpPr>
        <p:spPr>
          <a:xfrm>
            <a:off x="278296" y="1399875"/>
            <a:ext cx="11767930" cy="4801314"/>
          </a:xfrm>
          <a:prstGeom prst="rect">
            <a:avLst/>
          </a:prstGeom>
          <a:solidFill>
            <a:schemeClr val="accent1">
              <a:lumMod val="20000"/>
              <a:lumOff val="80000"/>
            </a:schemeClr>
          </a:solidFill>
        </p:spPr>
        <p:txBody>
          <a:bodyPr wrap="square">
            <a:spAutoFit/>
          </a:bodyPr>
          <a:lstStyle/>
          <a:p>
            <a:r>
              <a:rPr lang="en-US" dirty="0"/>
              <a:t>For data within the 0.7% and -0.7% band, usually the advice to the investor will be to hold on to existing portfolios and wait for the direction of the closing price to show as either negative or positive change. If there is a negative change, usually the advice to the investor will be to not to invest in such a circumstance. If there is a positive change the investor will be suggested to invest.</a:t>
            </a:r>
          </a:p>
          <a:p>
            <a:endParaRPr lang="en-US" dirty="0"/>
          </a:p>
          <a:p>
            <a:r>
              <a:rPr lang="en-US" dirty="0"/>
              <a:t>It is to be determined how many times the positive changes are identified by predicting and how many times positive changes are there in the actual data. This will be utilized to evaluate how many times true positives were detected and how many times the false positives were predicted in the prediction. Similar process to be followed for detecting true negatives and false negatives. Similar process to be followed for detecting true neutrals and false neutrals. Based on prediction accuracy, it can be suggested whether to invest or not to invest to the prospective investor.</a:t>
            </a:r>
          </a:p>
          <a:p>
            <a:endParaRPr lang="en-US" dirty="0"/>
          </a:p>
          <a:p>
            <a:r>
              <a:rPr lang="en-US" dirty="0"/>
              <a:t>Computation is being done to evaluate whether it is positive change, negative change or no change between 7th and 8th day closing price. The rule is being set to determine as to what has to be seen as direction change.0.7% change,1% change and 1.5% change -these are different classes of direction for which rule is being set which is to be followed for computing the direction change as either positive change, negative change or no change. </a:t>
            </a:r>
          </a:p>
        </p:txBody>
      </p:sp>
    </p:spTree>
    <p:extLst>
      <p:ext uri="{BB962C8B-B14F-4D97-AF65-F5344CB8AC3E}">
        <p14:creationId xmlns:p14="http://schemas.microsoft.com/office/powerpoint/2010/main" val="566884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id="{F6E44C7F-3AB2-4B87-A1B2-CCD775CE448F}"/>
              </a:ext>
            </a:extLst>
          </p:cNvPr>
          <p:cNvSpPr txBox="1"/>
          <p:nvPr/>
        </p:nvSpPr>
        <p:spPr>
          <a:xfrm>
            <a:off x="278296" y="1399875"/>
            <a:ext cx="11767930" cy="4524315"/>
          </a:xfrm>
          <a:prstGeom prst="rect">
            <a:avLst/>
          </a:prstGeom>
          <a:solidFill>
            <a:schemeClr val="accent1">
              <a:lumMod val="20000"/>
              <a:lumOff val="80000"/>
            </a:schemeClr>
          </a:solidFill>
        </p:spPr>
        <p:txBody>
          <a:bodyPr wrap="square">
            <a:spAutoFit/>
          </a:bodyPr>
          <a:lstStyle/>
          <a:p>
            <a:r>
              <a:rPr lang="en-US" dirty="0"/>
              <a:t>Therefore, given 6-day data it will be predicted whether on 8th data the closing price of stock under consideration is going to increase or decrease or remain the same. Based on the close price, the direction of the next day closing price is to be predicted as to whether it is going to increase or decrease. A number of target variables can be created based on whether the change is on 0.7%,1% or 1.5% and then it is to be determined for each of these target variables what would be the prediction accuracy.</a:t>
            </a:r>
          </a:p>
          <a:p>
            <a:endParaRPr lang="en-US" dirty="0"/>
          </a:p>
          <a:p>
            <a:r>
              <a:rPr lang="en-US" dirty="0"/>
              <a:t>It will be identified regarding the extent of accuracy by which positive, negative or neutral changes can be predicted based on 0.2 of the existing test data. Based on whatever is the prediction, the prediction accuracy is determined.</a:t>
            </a:r>
          </a:p>
          <a:p>
            <a:endParaRPr lang="en-US" dirty="0"/>
          </a:p>
          <a:p>
            <a:r>
              <a:rPr lang="en-US" dirty="0"/>
              <a:t>once it is determined say for example 0.7% change has the best prediction accuracy among all different classes of direction namely 0.7% change,1% change and 1.5% change then the range of consecutive days to be utilized as feature variable is increased to 10 days. Therefore,10-day consecutive closing price for the stock under consideration is being taken. These 10 days consecutive closing prices will be tabulated week on week for the entire dataset and will be utilized as different feature variables for building the classification Model.</a:t>
            </a:r>
          </a:p>
        </p:txBody>
      </p:sp>
    </p:spTree>
    <p:extLst>
      <p:ext uri="{BB962C8B-B14F-4D97-AF65-F5344CB8AC3E}">
        <p14:creationId xmlns:p14="http://schemas.microsoft.com/office/powerpoint/2010/main" val="3930874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72EAA-2375-49DF-8EFE-E6D9B1F4C7E6}"/>
              </a:ext>
            </a:extLst>
          </p:cNvPr>
          <p:cNvSpPr>
            <a:spLocks noGrp="1"/>
          </p:cNvSpPr>
          <p:nvPr>
            <p:ph type="title"/>
          </p:nvPr>
        </p:nvSpPr>
        <p:spPr/>
        <p:txBody>
          <a:bodyPr/>
          <a:lstStyle/>
          <a:p>
            <a:r>
              <a:rPr lang="en-US" dirty="0"/>
              <a:t>Detailed Scope of Work</a:t>
            </a:r>
          </a:p>
        </p:txBody>
      </p:sp>
      <p:sp>
        <p:nvSpPr>
          <p:cNvPr id="4" name="TextBox 3">
            <a:extLst>
              <a:ext uri="{FF2B5EF4-FFF2-40B4-BE49-F238E27FC236}">
                <a16:creationId xmlns:a16="http://schemas.microsoft.com/office/drawing/2014/main" id="{F6E44C7F-3AB2-4B87-A1B2-CCD775CE448F}"/>
              </a:ext>
            </a:extLst>
          </p:cNvPr>
          <p:cNvSpPr txBox="1"/>
          <p:nvPr/>
        </p:nvSpPr>
        <p:spPr>
          <a:xfrm>
            <a:off x="278296" y="1399875"/>
            <a:ext cx="11767930" cy="3693319"/>
          </a:xfrm>
          <a:prstGeom prst="rect">
            <a:avLst/>
          </a:prstGeom>
          <a:solidFill>
            <a:schemeClr val="accent1">
              <a:lumMod val="20000"/>
              <a:lumOff val="80000"/>
            </a:schemeClr>
          </a:solidFill>
        </p:spPr>
        <p:txBody>
          <a:bodyPr wrap="square">
            <a:spAutoFit/>
          </a:bodyPr>
          <a:lstStyle/>
          <a:p>
            <a:r>
              <a:rPr lang="en-US" dirty="0"/>
              <a:t>The difference between 11th and 12th day Closing price is determined. If the 12th day closing price is seen an increase from the 11th day by 0.7% or more, the direction of the closing price can be made as positive. If the 12th day closing price is seen a decrease from the 11th day by -0.7% or less, the direction of the closing price can be made as negative. Between -0.7% and 0.7%, the direction of the closing price for the stock under consideration can be treated as sideways. The prediction accuracy is determined to confirm that say 0.7% change has the best prediction accuracy among all different classes of direction even when range of consecutive days to be utilized as feature variable is increased to 10 days.</a:t>
            </a:r>
          </a:p>
          <a:p>
            <a:endParaRPr lang="en-US" dirty="0"/>
          </a:p>
          <a:p>
            <a:r>
              <a:rPr lang="en-US" dirty="0"/>
              <a:t>Similar process is again repeated for range of consecutive days to be utilized as feature variable increased to 14 days. The prediction accuracy is determined to confirm that say 0.7% change has the best prediction accuracy among all different classes of direction even when range of consecutive days to be utilized as feature variable is increased to 14 days.</a:t>
            </a:r>
          </a:p>
          <a:p>
            <a:endParaRPr lang="en-US" dirty="0"/>
          </a:p>
        </p:txBody>
      </p:sp>
    </p:spTree>
    <p:extLst>
      <p:ext uri="{BB962C8B-B14F-4D97-AF65-F5344CB8AC3E}">
        <p14:creationId xmlns:p14="http://schemas.microsoft.com/office/powerpoint/2010/main" val="1365596243"/>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3545</TotalTime>
  <Words>2540</Words>
  <Application>Microsoft Office PowerPoint</Application>
  <PresentationFormat>Widescreen</PresentationFormat>
  <Paragraphs>151</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Times New Roman</vt:lpstr>
      <vt:lpstr>Calibri</vt:lpstr>
      <vt:lpstr>Arial</vt:lpstr>
      <vt:lpstr>Roboto Slab</vt:lpstr>
      <vt:lpstr>Office Theme</vt:lpstr>
      <vt:lpstr>Topic: Directional Analytics for  Day Trading in Stock Market </vt:lpstr>
      <vt:lpstr>Introduction </vt:lpstr>
      <vt:lpstr>Problem Statement</vt:lpstr>
      <vt:lpstr>Proposed Solution </vt:lpstr>
      <vt:lpstr>Proposed Solution </vt:lpstr>
      <vt:lpstr>Detailed Scope of Work</vt:lpstr>
      <vt:lpstr>Detailed Scope of Work</vt:lpstr>
      <vt:lpstr>Detailed Scope of Work</vt:lpstr>
      <vt:lpstr>Detailed Scope of Work</vt:lpstr>
      <vt:lpstr>Detailed Scope of Work</vt:lpstr>
      <vt:lpstr>Detailed Scope of Work</vt:lpstr>
      <vt:lpstr>Detailed Scope of Work</vt:lpstr>
      <vt:lpstr>Detailed Scope of Work</vt:lpstr>
      <vt:lpstr>Detailed Scope of Work</vt:lpstr>
      <vt:lpstr>Detailed Scope of Work</vt:lpstr>
      <vt:lpstr>Detailed Scope of Work</vt:lpstr>
      <vt:lpstr>References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509</cp:revision>
  <dcterms:created xsi:type="dcterms:W3CDTF">2020-01-23T06:03:51Z</dcterms:created>
  <dcterms:modified xsi:type="dcterms:W3CDTF">2022-09-11T09:56:00Z</dcterms:modified>
</cp:coreProperties>
</file>